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60942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image" Target="../media/image6.png"/><Relationship Id="rId7" Type="http://schemas.openxmlformats.org/officeDocument/2006/relationships/slide" Target="../slides/slide15.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写作仿">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写作仿</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7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3ae6ee1eb&amp;color=RGB(0,96,96)">
            <a:hlinkClick r:id="rId6" action="ppaction://hlinksldjump"/>
          </p:cNvPr>
          <p:cNvSpPr/>
          <p:nvPr/>
        </p:nvSpPr>
        <p:spPr>
          <a:xfrm>
            <a:off x="6803136" y="1965960"/>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11" name="MasterShapeName?linknodeid=ec661b061&amp;color=RGB(0,96,96)">
            <a:hlinkClick r:id="rId7" action="ppaction://hlinksldjump"/>
          </p:cNvPr>
          <p:cNvSpPr/>
          <p:nvPr/>
        </p:nvSpPr>
        <p:spPr>
          <a:xfrm>
            <a:off x="6803136" y="33284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句子控</a:t>
            </a:r>
            <a:endParaRPr lang="en-US" sz="2400" dirty="0"/>
          </a:p>
        </p:txBody>
      </p:sp>
      <p:sp>
        <p:nvSpPr>
          <p:cNvPr id="12" name="MasterShapeName?linknodeid=62b136880&amp;color=RGB(0,96,96)">
            <a:hlinkClick r:id="rId8" action="ppaction://hlinksldjump"/>
          </p:cNvPr>
          <p:cNvSpPr/>
          <p:nvPr/>
        </p:nvSpPr>
        <p:spPr>
          <a:xfrm>
            <a:off x="6803136" y="47000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写作仿</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句子控">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658368" cy="658368"/>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句子控</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20.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6_BD#ff2bde8eb?pid=8d79a38a5&amp;color=0,55,96&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one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village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feels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responsibility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keep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their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neighbours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from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harm</a:t>
            </a:r>
            <a:r>
              <a:rPr lang="en-US" altLang="zh-CN" sz="1800" b="1" i="0">
                <a:solidFill>
                  <a:srgbClr val="003760"/>
                </a:solidFill>
                <a:latin typeface="Times New Roman" pitchFamily="34" charset="0"/>
                <a:ea typeface="微软雅黑" pitchFamily="34" charset="-122"/>
                <a:cs typeface="Times New Roman" pitchFamily="34" charset="-120"/>
              </a:rPr>
              <a:t>?难</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道这个村子里就没有人觉得有责任让他们的邻居免受伤害吗？</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教材P20</a:t>
            </a:r>
            <a:endParaRPr lang="en-US" altLang="zh-CN" dirty="0"/>
          </a:p>
        </p:txBody>
      </p:sp>
      <p:pic>
        <p:nvPicPr>
          <p:cNvPr id="3" name="P_6_BD#ff2bde8eb?pid=8d79a38a5&amp;color=0,55,96&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9a800c524?pid=624135db0&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responsibility</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.责任；职责</a:t>
            </a:r>
            <a:endParaRPr lang="en-US" altLang="zh-CN" sz="2200" dirty="0"/>
          </a:p>
        </p:txBody>
      </p:sp>
      <p:sp>
        <p:nvSpPr>
          <p:cNvPr id="6" name="P_6_BD#f2bc9fb51?pid=9a800c524&amp;color=0,55,96&amp;vtp=1&amp;bbb=1"/>
          <p:cNvSpPr/>
          <p:nvPr/>
        </p:nvSpPr>
        <p:spPr>
          <a:xfrm>
            <a:off x="502920" y="3288081"/>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Friendship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certain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responsibilities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expectations.</a:t>
            </a:r>
            <a:r>
              <a:rPr lang="en-US" altLang="zh-CN" sz="1800" b="0" i="0" dirty="0">
                <a:solidFill>
                  <a:srgbClr val="003760"/>
                </a:solidFill>
                <a:latin typeface="Times New Roman" pitchFamily="34" charset="0"/>
                <a:ea typeface="楷体" pitchFamily="34" charset="-122"/>
                <a:cs typeface="Times New Roman" pitchFamily="34" charset="-120"/>
              </a:rPr>
              <a:t>友谊伴随着一定的责任和期望</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缀</a:t>
            </a:r>
            <a:r>
              <a:rPr lang="en-US" altLang="zh-CN" sz="1800" b="1" i="0" dirty="0">
                <a:solidFill>
                  <a:srgbClr val="003760"/>
                </a:solidFill>
                <a:latin typeface="Times New Roman" pitchFamily="34" charset="0"/>
                <a:ea typeface="微软雅黑" pitchFamily="34" charset="-122"/>
                <a:cs typeface="Times New Roman" pitchFamily="34" charset="-120"/>
              </a:rPr>
              <a:t>.联想</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ility名词后缀</a:t>
            </a:r>
            <a:endParaRPr lang="en-US" altLang="zh-CN" sz="1800" dirty="0"/>
          </a:p>
          <a:p>
            <a:pPr>
              <a:lnSpc>
                <a:spcPts val="3300"/>
              </a:lnSpc>
            </a:pPr>
            <a:r>
              <a:rPr lang="en-US" altLang="zh-CN" b="0" i="1">
                <a:solidFill>
                  <a:srgbClr val="003760"/>
                </a:solidFill>
                <a:latin typeface="Times New Roman" pitchFamily="34" charset="0"/>
                <a:ea typeface="微软雅黑" pitchFamily="34" charset="-122"/>
                <a:cs typeface="Times New Roman" pitchFamily="34" charset="-120"/>
              </a:rPr>
              <a:t>a</a:t>
            </a:r>
            <a:r>
              <a:rPr lang="en-US" altLang="zh-CN" sz="1800" b="0" i="1">
                <a:solidFill>
                  <a:srgbClr val="003760"/>
                </a:solidFill>
                <a:latin typeface="Times New Roman" pitchFamily="34" charset="0"/>
                <a:ea typeface="微软雅黑" pitchFamily="34" charset="-122"/>
                <a:cs typeface="Times New Roman" pitchFamily="34" charset="-120"/>
              </a:rPr>
              <a:t>dj</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表示性质或状态</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stability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稳定（性）</a:t>
            </a:r>
            <a:endParaRPr lang="en-US" altLang="zh-CN" sz="18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6_BD#f2bc9fb51?pid=9a800c524&amp;color=0,55,96&amp;mp=1&amp;vtp=1&amp;bt=1&amp;bb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②reliability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可靠</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a:solidFill>
                  <a:srgbClr val="003760"/>
                </a:solidFill>
                <a:latin typeface="Times New Roman" pitchFamily="34" charset="0"/>
                <a:ea typeface="微软雅黑" pitchFamily="34" charset="-122"/>
                <a:cs typeface="Times New Roman" pitchFamily="34" charset="-120"/>
              </a:rPr>
              <a:t>availability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可用性</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responsibility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责任感</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have/take/shoulder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responsibility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sth有/承担/肩负（做）某事的责任</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responsibility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有责任做某事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responsibility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actions.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我们每个人都必须对自己的行为负责</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responsibility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protect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environment.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我们都有责任保护环境</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3" name="P_6_BD#f2bc9fb51?pid=9a800c524&amp;color=0,55,96&amp;mp=1&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40842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pic>
        <p:nvPicPr>
          <p:cNvPr id="2" name="P_6_BD#f2bc9fb51?pid=9a800c524&amp;color=0,55,96&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f2bc9fb51?pid=9a800c524&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responsible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.负有责任的；负责的</a:t>
            </a:r>
            <a:r>
              <a:rPr lang="en-US" altLang="zh-CN" sz="1800" b="0" i="0">
                <a:solidFill>
                  <a:srgbClr val="003760"/>
                </a:solidFill>
                <a:latin typeface="Times New Roman" pitchFamily="34" charset="0"/>
                <a:ea typeface="微软雅黑" pitchFamily="34" charset="-122"/>
                <a:cs typeface="Times New Roman" pitchFamily="34" charset="-120"/>
              </a:rPr>
              <a:t>；作为原因的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负责;是</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的原因</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government,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responsible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society,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across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important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environmental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preservation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对社会负有责任的政府必须向其人民传达环境保护的重要性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evidence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partly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responsible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disease.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有很多证据证明压力是造成疾病的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原因之一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②irresponsible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.不负责任的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③responsibly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.认真负责地；可信赖地</a:t>
            </a:r>
            <a:endParaRPr lang="en-US" altLang="zh-CN" sz="1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C_5_BD#3b57a1a3e?pid=624135db0&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harm</a:t>
            </a:r>
            <a:endParaRPr lang="en-US" altLang="zh-CN" sz="2200" dirty="0"/>
          </a:p>
        </p:txBody>
      </p:sp>
      <p:sp>
        <p:nvSpPr>
          <p:cNvPr id="3" name="P_6#bbc0ffad2?sp=1&amp;pid=3b57a1a3e&amp;color=0,55,96&amp;vtp=1&amp;bbb=1"/>
          <p:cNvSpPr/>
          <p:nvPr/>
        </p:nvSpPr>
        <p:spPr>
          <a:xfrm>
            <a:off x="502920" y="1995536"/>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n</a:t>
            </a:r>
            <a:r>
              <a:rPr lang="en-US" altLang="zh-CN" sz="1800" b="1" i="0" dirty="0">
                <a:solidFill>
                  <a:srgbClr val="003760"/>
                </a:solidFill>
                <a:latin typeface="Times New Roman" pitchFamily="34" charset="0"/>
                <a:ea typeface="微软雅黑" pitchFamily="34" charset="-122"/>
                <a:cs typeface="Times New Roman" pitchFamily="34" charset="-120"/>
              </a:rPr>
              <a:t>.［U］伤害</a:t>
            </a:r>
            <a:r>
              <a:rPr lang="en-US" altLang="zh-CN" sz="1800" b="1" i="0">
                <a:solidFill>
                  <a:srgbClr val="003760"/>
                </a:solidFill>
                <a:latin typeface="Times New Roman" pitchFamily="34" charset="0"/>
                <a:ea typeface="微软雅黑" pitchFamily="34" charset="-122"/>
                <a:cs typeface="Times New Roman" pitchFamily="34" charset="-120"/>
              </a:rPr>
              <a:t>；损害</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有害；损害</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harm没有恶意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不妨做某事；做某事没有什么坏处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serious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business.=The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business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serious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起诉讼案件将严重损害我的生意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asking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does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ask</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他可能拒绝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但问一问也无妨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4" name="P_6_BD#bbc0ffad2?pid=3b57a1a3e&amp;color=0,55,96&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47102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bbc0ffad2?sp=1&amp;pid=3b57a1a3e&amp;color=0,55,96&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②</a:t>
                </a:r>
                <a:r>
                  <a:rPr lang="en-US" altLang="zh-CN" sz="1800" b="1" i="1" dirty="0">
                    <a:solidFill>
                      <a:srgbClr val="003760"/>
                    </a:solidFill>
                    <a:latin typeface="Times New Roman" pitchFamily="34" charset="0"/>
                    <a:ea typeface="微软雅黑" pitchFamily="34" charset="-122"/>
                    <a:cs typeface="Times New Roman" pitchFamily="34" charset="-120"/>
                  </a:rPr>
                  <a:t>vt</a:t>
                </a:r>
                <a:r>
                  <a:rPr lang="en-US" altLang="zh-CN" sz="1800" b="1" i="0" dirty="0">
                    <a:solidFill>
                      <a:srgbClr val="003760"/>
                    </a:solidFill>
                    <a:latin typeface="Times New Roman" pitchFamily="34" charset="0"/>
                    <a:ea typeface="微软雅黑" pitchFamily="34" charset="-122"/>
                    <a:cs typeface="Times New Roman" pitchFamily="34" charset="-120"/>
                  </a:rPr>
                  <a:t>.伤害；损害</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oral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reefs'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珊瑚礁的破坏会损害多种海洋生物的</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生长</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①harmful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.（尤指对健康或环境）有害的；导致损害的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harmful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有害</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certain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plants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trap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harmful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bacteria？</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为什么某些植物能捕获有害细菌</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harmless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.无害的；不会导致损伤的</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harmless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无害</a:t>
                </a:r>
                <a:endParaRPr lang="en-US" altLang="zh-CN" dirty="0"/>
              </a:p>
            </p:txBody>
          </p:sp>
        </mc:Choice>
        <mc:Fallback>
          <p:sp>
            <p:nvSpPr>
              <p:cNvPr id="2" name="P_6#bbc0ffad2?sp=1&amp;pid=3b57a1a3e&amp;color=0,55,96&amp;vtp=1&amp;bt=1&amp;bbb=1&amp;hb=1"/>
              <p:cNvSpPr>
                <a:spLocks noRot="1" noChangeAspect="1" noMove="1" noResize="1" noEditPoints="1" noAdjustHandles="1" noChangeArrowheads="1" noChangeShapeType="1" noTextEdit="1"/>
              </p:cNvSpPr>
              <p:nvPr/>
            </p:nvSpPr>
            <p:spPr>
              <a:xfrm>
                <a:off x="502920" y="1512000"/>
                <a:ext cx="10570464" cy="3284855"/>
              </a:xfrm>
              <a:prstGeom prst="rect">
                <a:avLst/>
              </a:prstGeom>
              <a:blipFill>
                <a:blip r:embed="rId3"/>
                <a:stretch>
                  <a:fillRect l="-1384" r="-692" b="-4453"/>
                </a:stretch>
              </a:blipFill>
              <a:ln/>
            </p:spPr>
            <p:txBody>
              <a:bodyPr/>
              <a:lstStyle/>
              <a:p>
                <a:r>
                  <a:rPr lang="zh-CN" altLang="en-US">
                    <a:noFill/>
                  </a:rPr>
                  <a:t> </a:t>
                </a:r>
              </a:p>
            </p:txBody>
          </p:sp>
        </mc:Fallback>
      </mc:AlternateContent>
      <p:pic>
        <p:nvPicPr>
          <p:cNvPr id="3" name="P_6_BD#bbc0ffad2?pid=3b57a1a3e&amp;color=0,55,96&amp;tib=255,255,255&amp;iip=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28231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C_4_BD#5590bf2f5?pid=ec661b061&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1</a:t>
            </a:r>
            <a:endParaRPr lang="en-US" altLang="zh-CN" sz="2200" dirty="0"/>
          </a:p>
        </p:txBody>
      </p:sp>
      <p:pic>
        <p:nvPicPr>
          <p:cNvPr id="3" name="P_5_BD#26b9e5ad4?pid=5590bf2f5&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39312" y="2095500"/>
            <a:ext cx="4297680"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26b9e5ad4?pid=5590bf2f5&amp;color=0,55,96&amp;vtp=1&amp;bbb=1"/>
          <p:cNvSpPr/>
          <p:nvPr/>
        </p:nvSpPr>
        <p:spPr>
          <a:xfrm>
            <a:off x="502920" y="3302000"/>
            <a:ext cx="10570464" cy="24498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楷体" pitchFamily="34" charset="-122"/>
                <a:cs typeface="Times New Roman" pitchFamily="34" charset="-120"/>
              </a:rPr>
              <a:t>过了一会儿</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来了一群妇女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每个人的头上都稳稳地顶着一罐水</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3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教材P20</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独立主格结构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（1）独立主格结构的特点：①独立主格结构中的逻辑主语与句子的主语不同，它是独立存在的；②独立</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主格结构中作逻辑主语的名词或代词与后面的分词或不定式等之间是逻辑上的主动或被动关系；③一般用</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逗号把独立主格结构与句子的主干分开。</a:t>
            </a:r>
            <a:endParaRPr lang="en-US" altLang="zh-CN" sz="1800" dirty="0"/>
          </a:p>
        </p:txBody>
      </p:sp>
      <p:pic>
        <p:nvPicPr>
          <p:cNvPr id="5" name="P_5_BD#26b9e5ad4?pid=5590bf2f5&amp;color=0,55,96&amp;tib=255,255,255&amp;iip=1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3739769"/>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5#26b9e5ad4?pid=5590bf2f5&amp;color=0,55,96&amp;tib=255,255,255&amp;iip=11&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1240" y="422325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P_5_BD#26b9e5ad4?sp=1&amp;pid=5590bf2f5&amp;color=0,55,96&amp;vtp=1&amp;bt=1&amp;bbb=1&amp;hb=1"/>
          <p:cNvSpPr/>
          <p:nvPr/>
        </p:nvSpPr>
        <p:spPr>
          <a:xfrm>
            <a:off x="502920" y="1508760"/>
            <a:ext cx="10570464" cy="48120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（2）独立主格结构的形式</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名词/代词+现在分词（短语）（</a:t>
            </a:r>
            <a:r>
              <a:rPr lang="en-US" altLang="zh-CN" sz="1800" b="0" i="0" dirty="0">
                <a:solidFill>
                  <a:srgbClr val="003760"/>
                </a:solidFill>
                <a:latin typeface="Times New Roman" pitchFamily="34" charset="0"/>
                <a:ea typeface="楷体" pitchFamily="34" charset="-122"/>
                <a:cs typeface="Times New Roman" pitchFamily="34" charset="-120"/>
              </a:rPr>
              <a:t>名词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代词与现在分词之间是逻辑上的主动关系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200"/>
              </a:lnSpc>
            </a:pPr>
            <a:r>
              <a:rPr lang="en-US" altLang="zh-CN" b="0" i="0" u="sng">
                <a:solidFill>
                  <a:srgbClr val="003760"/>
                </a:solidFill>
                <a:latin typeface="Times New Roman" pitchFamily="34" charset="0"/>
                <a:ea typeface="微软雅黑" pitchFamily="34" charset="-122"/>
                <a:cs typeface="Times New Roman" pitchFamily="34" charset="-120"/>
              </a:rPr>
              <a:t>T</a:t>
            </a:r>
            <a:r>
              <a:rPr lang="en-US" altLang="zh-CN" sz="1800" b="0" i="0" u="sng">
                <a:solidFill>
                  <a:srgbClr val="003760"/>
                </a:solidFill>
                <a:latin typeface="Times New Roman" pitchFamily="34" charset="0"/>
                <a:ea typeface="微软雅黑" pitchFamily="34" charset="-122"/>
                <a:cs typeface="Times New Roman" pitchFamily="34" charset="-120"/>
              </a:rPr>
              <a:t>he</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girl</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staring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girl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Times New Roman" pitchFamily="34" charset="0"/>
                <a:ea typeface="楷体" pitchFamily="34" charset="-122"/>
                <a:cs typeface="Times New Roman" pitchFamily="34" charset="-120"/>
              </a:rPr>
              <a:t>那个姑娘盯着他</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a:t>
            </a:r>
          </a:p>
          <a:p>
            <a:pPr>
              <a:lnSpc>
                <a:spcPts val="3200"/>
              </a:lnSpc>
            </a:pPr>
            <a:r>
              <a:rPr lang="en-US" altLang="zh-CN" sz="1800" b="0" i="0">
                <a:solidFill>
                  <a:srgbClr val="003760"/>
                </a:solidFill>
                <a:latin typeface="Times New Roman" pitchFamily="34" charset="0"/>
                <a:ea typeface="楷体" pitchFamily="34" charset="-122"/>
                <a:cs typeface="Times New Roman" pitchFamily="34" charset="-120"/>
              </a:rPr>
              <a:t>不知道说什么好</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名词/代词+过去分词（短语）（</a:t>
            </a:r>
            <a:r>
              <a:rPr lang="en-US" altLang="zh-CN" sz="1800" b="0" i="0" dirty="0">
                <a:solidFill>
                  <a:srgbClr val="003760"/>
                </a:solidFill>
                <a:latin typeface="Times New Roman" pitchFamily="34" charset="0"/>
                <a:ea typeface="楷体" pitchFamily="34" charset="-122"/>
                <a:cs typeface="Times New Roman" pitchFamily="34" charset="-120"/>
              </a:rPr>
              <a:t>名词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代词与过去分词之间是逻辑上的被动关系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200"/>
              </a:lnSpc>
            </a:pPr>
            <a:r>
              <a:rPr lang="en-US" altLang="zh-CN" b="0" i="0" u="sng">
                <a:solidFill>
                  <a:srgbClr val="003760"/>
                </a:solidFill>
                <a:latin typeface="Times New Roman" pitchFamily="34" charset="0"/>
                <a:ea typeface="微软雅黑" pitchFamily="34" charset="-122"/>
                <a:cs typeface="Times New Roman" pitchFamily="34" charset="-120"/>
              </a:rPr>
              <a:t>T</a:t>
            </a:r>
            <a:r>
              <a:rPr lang="en-US" altLang="zh-CN" sz="1800" b="0" i="0" u="sng">
                <a:solidFill>
                  <a:srgbClr val="003760"/>
                </a:solidFill>
                <a:latin typeface="Times New Roman" pitchFamily="34" charset="0"/>
                <a:ea typeface="微软雅黑" pitchFamily="34" charset="-122"/>
                <a:cs typeface="Times New Roman" pitchFamily="34" charset="-120"/>
              </a:rPr>
              <a:t>he</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problems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由于问题得到了</a:t>
            </a:r>
          </a:p>
          <a:p>
            <a:pPr>
              <a:lnSpc>
                <a:spcPts val="3200"/>
              </a:lnSpc>
            </a:pPr>
            <a:r>
              <a:rPr lang="en-US" altLang="zh-CN" sz="1800" b="0" i="0">
                <a:solidFill>
                  <a:srgbClr val="003760"/>
                </a:solidFill>
                <a:latin typeface="Times New Roman" pitchFamily="34" charset="0"/>
                <a:ea typeface="楷体" pitchFamily="34" charset="-122"/>
                <a:cs typeface="Times New Roman" pitchFamily="34" charset="-120"/>
              </a:rPr>
              <a:t>解决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质量已经有所提高</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名词/代词+不定式（短语）（</a:t>
            </a:r>
            <a:r>
              <a:rPr lang="en-US" altLang="zh-CN" sz="1800" b="0" i="0" dirty="0">
                <a:solidFill>
                  <a:srgbClr val="003760"/>
                </a:solidFill>
                <a:latin typeface="Times New Roman" pitchFamily="34" charset="0"/>
                <a:ea typeface="楷体" pitchFamily="34" charset="-122"/>
                <a:cs typeface="Times New Roman" pitchFamily="34" charset="-120"/>
              </a:rPr>
              <a:t>名词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代词与不定式之间是逻辑上的主动关系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且强调的是一次性的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具体</a:t>
            </a:r>
          </a:p>
          <a:p>
            <a:pPr>
              <a:lnSpc>
                <a:spcPts val="3200"/>
              </a:lnSpc>
            </a:pPr>
            <a:r>
              <a:rPr lang="en-US" altLang="zh-CN" sz="1800" b="0" i="0">
                <a:solidFill>
                  <a:srgbClr val="003760"/>
                </a:solidFill>
                <a:latin typeface="Times New Roman" pitchFamily="34" charset="0"/>
                <a:ea typeface="楷体" pitchFamily="34" charset="-122"/>
                <a:cs typeface="Times New Roman" pitchFamily="34" charset="-120"/>
              </a:rPr>
              <a:t>要做的动作</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或表示还未发生的行为或状态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model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some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parts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借助于一些旧零件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他要做一个飞机模型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other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bookstore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他们互相道别</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一个</a:t>
            </a:r>
          </a:p>
          <a:p>
            <a:pPr>
              <a:lnSpc>
                <a:spcPts val="3000"/>
              </a:lnSpc>
            </a:pPr>
            <a:r>
              <a:rPr lang="en-US" altLang="zh-CN" b="0" i="0">
                <a:solidFill>
                  <a:srgbClr val="003760"/>
                </a:solidFill>
                <a:latin typeface="Times New Roman" pitchFamily="34" charset="0"/>
                <a:ea typeface="楷体" pitchFamily="34" charset="-122"/>
                <a:cs typeface="Times New Roman" pitchFamily="34" charset="-120"/>
              </a:rPr>
              <a:t>要回家</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另一个要去书店</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P_5_BD#26b9e5ad4?pid=5590bf2f5&amp;color=0,55,96&amp;vtp=1&amp;bt=1&amp;bbb=1&amp;h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④名词/代词+形容词/副词/介词短语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omputers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widely.</a:t>
            </a:r>
            <a:r>
              <a:rPr lang="en-US" altLang="zh-CN" sz="1800" b="0" i="0" dirty="0">
                <a:solidFill>
                  <a:srgbClr val="003760"/>
                </a:solidFill>
                <a:latin typeface="Times New Roman" pitchFamily="34" charset="0"/>
                <a:ea typeface="楷体" pitchFamily="34" charset="-122"/>
                <a:cs typeface="Times New Roman" pitchFamily="34" charset="-120"/>
              </a:rPr>
              <a:t>电脑虽小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我们却能广泛地利用它们</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wrong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side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他把毛衣穿反了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book</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那个男孩手里拿着书走进了教室</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be句型的独立主格结构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基</a:t>
            </a:r>
            <a:r>
              <a:rPr lang="en-US" altLang="zh-CN" sz="1800" b="0" i="0">
                <a:solidFill>
                  <a:srgbClr val="003760"/>
                </a:solidFill>
                <a:latin typeface="Times New Roman" pitchFamily="34" charset="0"/>
                <a:ea typeface="微软雅黑" pitchFamily="34" charset="-122"/>
                <a:cs typeface="Times New Roman" pitchFamily="34" charset="-120"/>
              </a:rPr>
              <a:t>本形式是</a:t>
            </a:r>
            <a:r>
              <a:rPr lang="en-US" altLang="zh-CN" sz="1800" b="0" i="0" dirty="0">
                <a:solidFill>
                  <a:srgbClr val="003760"/>
                </a:solidFill>
                <a:latin typeface="Times New Roman" pitchFamily="34" charset="0"/>
                <a:ea typeface="微软雅黑" pitchFamily="34" charset="-122"/>
                <a:cs typeface="Times New Roman" pitchFamily="34" charset="-120"/>
              </a:rPr>
              <a:t>“there+being/having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been+名词”，常表示原因。</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there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customers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他们的店关了门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因为没有顾客</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T</a:t>
            </a:r>
            <a:r>
              <a:rPr lang="en-US" altLang="zh-CN" sz="1800" b="0" i="0" u="sng">
                <a:solidFill>
                  <a:srgbClr val="003760"/>
                </a:solidFill>
                <a:latin typeface="Times New Roman" pitchFamily="34" charset="0"/>
                <a:ea typeface="微软雅黑" pitchFamily="34" charset="-122"/>
                <a:cs typeface="Times New Roman" pitchFamily="34" charset="-120"/>
              </a:rPr>
              <a:t>here</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rain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long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由于很长一段时间没</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有下雨</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地面都被太阳烤黑了</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C_4_BD#fe1918ceb?pid=ec661b061&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2</a:t>
            </a:r>
            <a:endParaRPr lang="en-US" altLang="zh-CN" sz="2200" dirty="0"/>
          </a:p>
        </p:txBody>
      </p:sp>
      <p:pic>
        <p:nvPicPr>
          <p:cNvPr id="3" name="P_5_BD#08154981c?pid=fe1918ceb&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48456" y="2095500"/>
            <a:ext cx="4288536"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08154981c?pid=fe1918ceb&amp;color=0,55,96&amp;vtp=1&amp;bbb=1"/>
          <p:cNvSpPr/>
          <p:nvPr/>
        </p:nvSpPr>
        <p:spPr>
          <a:xfrm>
            <a:off x="502920" y="33274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楷体" pitchFamily="34" charset="-122"/>
                <a:cs typeface="Times New Roman" pitchFamily="34" charset="-120"/>
              </a:rPr>
              <a:t>想象一下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当她在原来放石头的地方看见那些金币时有多么惊讶</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教材P20</a:t>
            </a:r>
            <a:endParaRPr lang="en-US" altLang="zh-CN" sz="1800" dirty="0"/>
          </a:p>
        </p:txBody>
      </p:sp>
      <p:pic>
        <p:nvPicPr>
          <p:cNvPr id="5" name="P_5_BD#08154981c?pid=fe1918ceb&amp;color=0,55,96&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37393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pic>
        <p:nvPicPr>
          <p:cNvPr id="2" name="P_5#08154981c?pid=fe1918ceb&amp;color=0,55,96&amp;mp=1&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08154981c?pid=fe1918ceb&amp;color=0,55,96&amp;mp=1&amp;vtp=1&amp;bt=1&amp;bb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where引导地点状语从句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where引导地点状语从句，意为“在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地方”，在从句中作状语，where引导的地点状语从句可以放在主句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前，也可以放在主句后，相当于in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此处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place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后的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引导定语从句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有志者</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事竟成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Please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picture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请把图片放在我能看见的地方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school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place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born.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他在他出生的地方建了一所学校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c336b4c95.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2</a:t>
            </a:r>
            <a:endParaRPr lang="en-US" altLang="zh-CN" sz="5400" dirty="0"/>
          </a:p>
        </p:txBody>
      </p:sp>
      <p:sp>
        <p:nvSpPr>
          <p:cNvPr id="3" name="C_1_BD#c336b4c95.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Morals</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Virtues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C_3_BD#62b136880?pid=b97f84810&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写作仿写故事评论</a:t>
            </a:r>
            <a:endParaRPr lang="en-US" altLang="zh-CN" sz="2400" dirty="0"/>
          </a:p>
        </p:txBody>
      </p:sp>
      <p:sp>
        <p:nvSpPr>
          <p:cNvPr id="3" name="C_4_BD#e040e7242?pid=62b136880&amp;color=0,55,96&amp;vtp=1&amp;bbb=1"/>
          <p:cNvSpPr/>
          <p:nvPr/>
        </p:nvSpPr>
        <p:spPr>
          <a:xfrm>
            <a:off x="502920" y="2040957"/>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文体分析</a:t>
            </a:r>
            <a:endParaRPr lang="en-US" altLang="zh-CN" sz="2200" dirty="0"/>
          </a:p>
        </p:txBody>
      </p:sp>
      <p:sp>
        <p:nvSpPr>
          <p:cNvPr id="4" name="P_5#c040c6749?sp=1&amp;pid=e040e7242&amp;color=0,55,96&amp;vtp=1&amp;bbb=1&amp;hb=1"/>
          <p:cNvSpPr/>
          <p:nvPr/>
        </p:nvSpPr>
        <p:spPr>
          <a:xfrm>
            <a:off x="502920" y="2530595"/>
            <a:ext cx="10570464" cy="20307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1.文体介绍</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故事评论是对某个故事进行评估和推荐的文章</a:t>
            </a:r>
            <a:r>
              <a:rPr lang="en-US" altLang="zh-CN" sz="1800" b="0" i="0" dirty="0">
                <a:solidFill>
                  <a:srgbClr val="003760"/>
                </a:solidFill>
                <a:latin typeface="Times New Roman" pitchFamily="34" charset="0"/>
                <a:ea typeface="微软雅黑" pitchFamily="34" charset="-122"/>
                <a:cs typeface="Times New Roman" pitchFamily="34" charset="-120"/>
              </a:rPr>
              <a:t>，近年来常结合“推荐文学作品”“交流读书心得</a:t>
            </a:r>
            <a:r>
              <a:rPr lang="en-US" altLang="zh-CN" sz="1800" b="0" i="0">
                <a:solidFill>
                  <a:srgbClr val="003760"/>
                </a:solidFill>
                <a:latin typeface="Times New Roman" pitchFamily="34" charset="0"/>
                <a:ea typeface="微软雅黑" pitchFamily="34" charset="-122"/>
                <a:cs typeface="Times New Roman" pitchFamily="34" charset="-120"/>
              </a:rPr>
              <a:t>”等主题</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进行考查</a:t>
            </a:r>
            <a:r>
              <a:rPr lang="en-US" altLang="zh-CN" sz="1800" b="0" i="0" dirty="0">
                <a:solidFill>
                  <a:srgbClr val="003760"/>
                </a:solidFill>
                <a:latin typeface="Times New Roman" pitchFamily="34" charset="0"/>
                <a:ea typeface="微软雅黑" pitchFamily="34" charset="-122"/>
                <a:cs typeface="Times New Roman" pitchFamily="34" charset="-120"/>
              </a:rPr>
              <a:t>，写作形式上常以推荐信、发言稿等进行考查。在写作时，需要清楚地表达出故事的主题、</a:t>
            </a:r>
            <a:r>
              <a:rPr lang="en-US" altLang="zh-CN" sz="1800" b="0" i="0">
                <a:solidFill>
                  <a:srgbClr val="003760"/>
                </a:solidFill>
                <a:latin typeface="Times New Roman" pitchFamily="34" charset="0"/>
                <a:ea typeface="微软雅黑" pitchFamily="34" charset="-122"/>
                <a:cs typeface="Times New Roman" pitchFamily="34" charset="-120"/>
              </a:rPr>
              <a:t>情节，</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也可介绍作者的观点和写作风格等</a:t>
            </a:r>
            <a:r>
              <a:rPr lang="en-US" altLang="zh-CN" sz="1800" b="0" i="0" dirty="0">
                <a:solidFill>
                  <a:srgbClr val="003760"/>
                </a:solidFill>
                <a:latin typeface="Times New Roman" pitchFamily="34" charset="0"/>
                <a:ea typeface="微软雅黑" pitchFamily="34" charset="-122"/>
                <a:cs typeface="Times New Roman" pitchFamily="34" charset="-120"/>
              </a:rPr>
              <a:t>。此外，还可以加入自己的阅读感受，例如对故事中的人物、情节</a:t>
            </a:r>
            <a:r>
              <a:rPr lang="en-US" altLang="zh-CN" sz="1800" b="0" i="0">
                <a:solidFill>
                  <a:srgbClr val="003760"/>
                </a:solidFill>
                <a:latin typeface="Times New Roman" pitchFamily="34" charset="0"/>
                <a:ea typeface="微软雅黑" pitchFamily="34" charset="-122"/>
                <a:cs typeface="Times New Roman" pitchFamily="34" charset="-120"/>
              </a:rPr>
              <a:t>、主</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题等方面的评价</a:t>
            </a:r>
            <a:r>
              <a:rPr lang="en-US" altLang="zh-CN" b="0" i="0" dirty="0">
                <a:solidFill>
                  <a:srgbClr val="003760"/>
                </a:solidFill>
                <a:latin typeface="Times New Roman" pitchFamily="34" charset="0"/>
                <a:ea typeface="微软雅黑" pitchFamily="34" charset="-122"/>
                <a:cs typeface="Times New Roman" pitchFamily="34" charset="-120"/>
              </a:rPr>
              <a:t>。写故事评论时需要注意以下几点：①清晰表达主题；②丰富相关细节；③总结简洁明了。</a:t>
            </a:r>
            <a:endParaRPr lang="en-US" altLang="zh-CN"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5#c040c6749?sp=1&amp;pid=e040e7242&amp;color=0,55,96&amp;vtp=1&amp;bt=1&amp;bbb=1&amp;hb=1"/>
          <p:cNvSpPr/>
          <p:nvPr/>
        </p:nvSpPr>
        <p:spPr>
          <a:xfrm>
            <a:off x="502920" y="1517904"/>
            <a:ext cx="10570464" cy="20307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2.篇章结构</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第一段</a:t>
            </a:r>
            <a:r>
              <a:rPr lang="en-US" altLang="zh-CN" sz="1800" b="0" i="0" dirty="0">
                <a:solidFill>
                  <a:srgbClr val="003760"/>
                </a:solidFill>
                <a:latin typeface="Times New Roman" pitchFamily="34" charset="0"/>
                <a:ea typeface="微软雅黑" pitchFamily="34" charset="-122"/>
                <a:cs typeface="Times New Roman" pitchFamily="34" charset="-120"/>
              </a:rPr>
              <a:t>：介绍故事的基本信息，如故事的题目、类型、大意等；</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第二段</a:t>
            </a:r>
            <a:r>
              <a:rPr lang="en-US" altLang="zh-CN" sz="1800" b="0" i="0" dirty="0">
                <a:solidFill>
                  <a:srgbClr val="003760"/>
                </a:solidFill>
                <a:latin typeface="Times New Roman" pitchFamily="34" charset="0"/>
                <a:ea typeface="微软雅黑" pitchFamily="34" charset="-122"/>
                <a:cs typeface="Times New Roman" pitchFamily="34" charset="-120"/>
              </a:rPr>
              <a:t>：阐述你对故事的分析，如写作目的、故事内容是否清晰等；</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第三段</a:t>
            </a:r>
            <a:r>
              <a:rPr lang="en-US" altLang="zh-CN" sz="1800" b="0" i="0" dirty="0">
                <a:solidFill>
                  <a:srgbClr val="003760"/>
                </a:solidFill>
                <a:latin typeface="Times New Roman" pitchFamily="34" charset="0"/>
                <a:ea typeface="微软雅黑" pitchFamily="34" charset="-122"/>
                <a:cs typeface="Times New Roman" pitchFamily="34" charset="-120"/>
              </a:rPr>
              <a:t>：阐述你对这个故事的看法，如对故事的评价、你喜欢或不喜欢的部分</a:t>
            </a:r>
            <a:r>
              <a:rPr lang="en-US" altLang="zh-CN" sz="1800" b="0" i="0">
                <a:solidFill>
                  <a:srgbClr val="003760"/>
                </a:solidFill>
                <a:latin typeface="Times New Roman" pitchFamily="34" charset="0"/>
                <a:ea typeface="微软雅黑" pitchFamily="34" charset="-122"/>
                <a:cs typeface="Times New Roman" pitchFamily="34" charset="-120"/>
              </a:rPr>
              <a:t>、你是否会推荐这个故</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事给别人等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C_4_BD#00732e452?pid=62b136880&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素材储备</a:t>
            </a:r>
            <a:endParaRPr lang="en-US" altLang="zh-CN" sz="2200" dirty="0"/>
          </a:p>
        </p:txBody>
      </p:sp>
      <p:sp>
        <p:nvSpPr>
          <p:cNvPr id="3" name="P_5#814a753bf?sp=1&amp;pid=00732e452&amp;color=0,55,96&amp;vtp=1&amp;bbb=1&amp;hb=1"/>
          <p:cNvSpPr/>
          <p:nvPr/>
        </p:nvSpPr>
        <p:spPr>
          <a:xfrm>
            <a:off x="502920" y="2008625"/>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1.开头常用表达</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oday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今天</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我读了一篇故事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名为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标题是</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oday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called/named</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今天</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我欣赏了一篇名为</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的故事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writer</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在我读过的所</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有故事中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由知名作家</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所写的</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给我留下的印象最深</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masterpiece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worldwide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readers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的代表作最终成为给人印象最深的故事之一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它激励全世界的读者去</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appearance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captured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readers'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eyes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immediately.</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一出版就引起了读者的关注</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814a753bf?sp=1&amp;pid=00732e452&amp;color=0,55,96&amp;vtp=1&amp;bt=1&amp;bbb=1&amp;hb=1"/>
          <p:cNvSpPr/>
          <p:nvPr/>
        </p:nvSpPr>
        <p:spPr>
          <a:xfrm>
            <a:off x="502920" y="1517904"/>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2.主体部分常用表达</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故事的背景设在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telling</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该故事是关于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讲述了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featured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该故事以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为特征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R</a:t>
            </a:r>
            <a:r>
              <a:rPr lang="en-US" altLang="zh-CN" sz="1800" b="0" i="0">
                <a:solidFill>
                  <a:srgbClr val="003760"/>
                </a:solidFill>
                <a:latin typeface="Times New Roman" pitchFamily="34" charset="0"/>
                <a:ea typeface="微软雅黑" pitchFamily="34" charset="-122"/>
                <a:cs typeface="Times New Roman" pitchFamily="34" charset="-120"/>
              </a:rPr>
              <a:t>eaders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给读者留下了深刻的印象</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readers.</a:t>
            </a:r>
            <a:r>
              <a:rPr lang="en-US" altLang="zh-CN" sz="1800" b="0" i="0" dirty="0">
                <a:solidFill>
                  <a:srgbClr val="003760"/>
                </a:solidFill>
                <a:latin typeface="Times New Roman" pitchFamily="34" charset="0"/>
                <a:ea typeface="楷体" pitchFamily="34" charset="-122"/>
                <a:cs typeface="Times New Roman" pitchFamily="34" charset="-120"/>
              </a:rPr>
              <a:t>故事中的</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给读者留下了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的印象</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Times New Roman" pitchFamily="34" charset="0"/>
                <a:ea typeface="微软雅黑" pitchFamily="34" charset="-122"/>
                <a:cs typeface="Times New Roman" pitchFamily="34" charset="-120"/>
              </a:rPr>
              <a:t>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characters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最令人难忘的角</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色之一是</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她在全世界都受欢迎</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educational.</a:t>
            </a:r>
            <a:r>
              <a:rPr lang="en-US" altLang="zh-CN" sz="1800" b="0" i="0" dirty="0">
                <a:solidFill>
                  <a:srgbClr val="003760"/>
                </a:solidFill>
                <a:latin typeface="Times New Roman" pitchFamily="34" charset="0"/>
                <a:ea typeface="楷体" pitchFamily="34" charset="-122"/>
                <a:cs typeface="Times New Roman" pitchFamily="34" charset="-120"/>
              </a:rPr>
              <a:t>我真的被</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这个句</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子所打动</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它不仅感人而且有教育意义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814a753bf?sp=1&amp;pid=00732e452&amp;color=0,55,96&amp;vtp=1&amp;bt=1&amp;bbb=1&amp;hb=1"/>
          <p:cNvSpPr/>
          <p:nvPr/>
        </p:nvSpPr>
        <p:spPr>
          <a:xfrm>
            <a:off x="502920" y="1517904"/>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3.结尾常用表达</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这篇故事告诉了我</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Times New Roman" pitchFamily="34" charset="0"/>
                <a:ea typeface="微软雅黑" pitchFamily="34" charset="-122"/>
                <a:cs typeface="Times New Roman" pitchFamily="34" charset="-120"/>
              </a:rPr>
              <a:t>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从这篇故事中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我学到了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Times New Roman" pitchFamily="34" charset="0"/>
                <a:ea typeface="楷体" pitchFamily="34" charset="-122"/>
                <a:cs typeface="Times New Roman" pitchFamily="34" charset="-120"/>
              </a:rPr>
              <a:t>总之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这是一部优秀的作品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P</a:t>
            </a:r>
            <a:r>
              <a:rPr lang="en-US" altLang="zh-CN" sz="1800" b="0" i="0">
                <a:solidFill>
                  <a:srgbClr val="003760"/>
                </a:solidFill>
                <a:latin typeface="Times New Roman" pitchFamily="34" charset="0"/>
                <a:ea typeface="微软雅黑" pitchFamily="34" charset="-122"/>
                <a:cs typeface="Times New Roman" pitchFamily="34" charset="-120"/>
              </a:rPr>
              <a:t>ersonally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reading.</a:t>
            </a:r>
            <a:r>
              <a:rPr lang="en-US" altLang="zh-CN" sz="1800" b="0" i="0" dirty="0">
                <a:solidFill>
                  <a:srgbClr val="003760"/>
                </a:solidFill>
                <a:latin typeface="Times New Roman" pitchFamily="34" charset="0"/>
                <a:ea typeface="楷体" pitchFamily="34" charset="-122"/>
                <a:cs typeface="Times New Roman" pitchFamily="34" charset="-120"/>
              </a:rPr>
              <a:t>就我个人而言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我认为它是一个</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的</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故事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非常值得一读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这篇故事生</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有趣</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并且富有教育意义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因而很容易打动年轻人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conclusion,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imagination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wonderful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a:solidFill>
                  <a:srgbClr val="003760"/>
                </a:solidFill>
                <a:latin typeface="Times New Roman" pitchFamily="34" charset="0"/>
                <a:ea typeface="楷体" pitchFamily="34" charset="-122"/>
                <a:cs typeface="Times New Roman" pitchFamily="34" charset="-120"/>
              </a:rPr>
              <a:t>总之</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是作者丰富的想象力给我们创造了一个充满</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的美妙世界</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C_4_BD#7431fe431?pid=62b136880&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句子仿写</a:t>
            </a:r>
            <a:endParaRPr lang="en-US" altLang="zh-CN" sz="2200" dirty="0"/>
          </a:p>
        </p:txBody>
      </p:sp>
      <p:sp>
        <p:nvSpPr>
          <p:cNvPr id="3" name="QB_5_BD.57_1#9832f5b35?sp=1&amp;pid=7431fe431&amp;color=0,55,96&amp;vtp=1&amp;bbb=1"/>
          <p:cNvSpPr/>
          <p:nvPr/>
        </p:nvSpPr>
        <p:spPr>
          <a:xfrm>
            <a:off x="502920" y="2008625"/>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Times New Roman" pitchFamily="34" charset="0"/>
                <a:ea typeface="微软雅黑" pitchFamily="34" charset="-122"/>
                <a:cs typeface="Times New Roman" pitchFamily="34" charset="-120"/>
              </a:rPr>
              <a:t>故事的背景设在英国。</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2.这部小说一出版就引起了读者的关注。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3.在我读过的所有故事中，由J.K.罗琳（J.K.Rowling）所写的《哈利·波特》给我留下的印象最深。</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______________________________________________________________________________</a:t>
            </a:r>
            <a:endParaRPr lang="en-US" altLang="zh-CN" sz="1800" dirty="0"/>
          </a:p>
        </p:txBody>
      </p:sp>
      <p:sp>
        <p:nvSpPr>
          <p:cNvPr id="5" name="QB_5_AN.58_1#9832f5b35.blank?pid=7431fe431&amp;color=0,55,96&amp;vpa=39&amp;vtp=1&amp;bbb=1"/>
          <p:cNvSpPr/>
          <p:nvPr/>
        </p:nvSpPr>
        <p:spPr>
          <a:xfrm>
            <a:off x="495776" y="2384545"/>
            <a:ext cx="295433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story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set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England.</a:t>
            </a:r>
            <a:endParaRPr lang="en-US" altLang="zh-CN" dirty="0"/>
          </a:p>
        </p:txBody>
      </p:sp>
      <p:sp>
        <p:nvSpPr>
          <p:cNvPr id="8" name="QB_5_AN.60_1#9832f5b35.blank?pid=7431fe431&amp;color=0,55,96&amp;vpa=40&amp;vtp=1&amp;bbb=1"/>
          <p:cNvSpPr/>
          <p:nvPr/>
        </p:nvSpPr>
        <p:spPr>
          <a:xfrm>
            <a:off x="521176" y="3222745"/>
            <a:ext cx="7006654"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first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appearance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novel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captured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readers'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eyes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immediately.</a:t>
            </a:r>
            <a:endParaRPr lang="en-US" altLang="zh-CN" dirty="0"/>
          </a:p>
        </p:txBody>
      </p:sp>
      <p:sp>
        <p:nvSpPr>
          <p:cNvPr id="11" name="QB_5_AN.62_1#9832f5b35.blank?pid=7431fe431&amp;color=0,55,96&amp;vpa=41&amp;vtp=1&amp;bbb=1"/>
          <p:cNvSpPr/>
          <p:nvPr/>
        </p:nvSpPr>
        <p:spPr>
          <a:xfrm>
            <a:off x="533876" y="4039990"/>
            <a:ext cx="89169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all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stories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have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read,</a:t>
            </a:r>
            <a:r>
              <a:rPr lang="en-US" altLang="zh-CN" b="0" i="0" dirty="0">
                <a:solidFill>
                  <a:srgbClr val="FF0000"/>
                </a:solidFill>
                <a:latin typeface="SimSun" pitchFamily="34" charset="0"/>
                <a:ea typeface="SimSun" pitchFamily="34" charset="-122"/>
                <a:cs typeface="SimSun" pitchFamily="34" charset="-120"/>
              </a:rPr>
              <a:t> </a:t>
            </a:r>
            <a:r>
              <a:rPr lang="en-US" altLang="zh-CN" b="0" i="1" dirty="0">
                <a:solidFill>
                  <a:srgbClr val="FF0000"/>
                </a:solidFill>
                <a:latin typeface="Times New Roman" pitchFamily="34" charset="0"/>
                <a:ea typeface="微软雅黑" pitchFamily="34" charset="-122"/>
                <a:cs typeface="Times New Roman" pitchFamily="34" charset="-120"/>
              </a:rPr>
              <a:t>Harry</a:t>
            </a:r>
            <a:r>
              <a:rPr lang="en-US" altLang="zh-CN" b="0" i="1" dirty="0">
                <a:solidFill>
                  <a:srgbClr val="FF0000"/>
                </a:solidFill>
                <a:latin typeface="SimSun" pitchFamily="34" charset="0"/>
                <a:ea typeface="SimSun" pitchFamily="34" charset="-122"/>
                <a:cs typeface="SimSun" pitchFamily="34" charset="-120"/>
              </a:rPr>
              <a:t> </a:t>
            </a:r>
            <a:r>
              <a:rPr lang="en-US" altLang="zh-CN" b="0" i="1" dirty="0">
                <a:solidFill>
                  <a:srgbClr val="FF0000"/>
                </a:solidFill>
                <a:latin typeface="Times New Roman" pitchFamily="34" charset="0"/>
                <a:ea typeface="微软雅黑" pitchFamily="34" charset="-122"/>
                <a:cs typeface="Times New Roman" pitchFamily="34" charset="-120"/>
              </a:rPr>
              <a:t>Potter</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written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J.K.Rowling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impresses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most.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bg/>
                                          </p:spTgt>
                                        </p:tgtEl>
                                        <p:attrNameLst>
                                          <p:attrName>style.visibility</p:attrName>
                                        </p:attrNameLst>
                                      </p:cBhvr>
                                      <p:to>
                                        <p:strVal val="visible"/>
                                      </p:to>
                                    </p:set>
                                    <p:animEffect transition="in" filter="fade">
                                      <p:cBhvr>
                                        <p:cTn id="23" dur="500"/>
                                        <p:tgtEl>
                                          <p:spTgt spid="11">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animBg="1"/>
      <p:bldP spid="11"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B_5_BD.63_1#4336d814c?sp=1&amp;pid=7431fe431&amp;color=0,55,96&amp;mp=1&amp;vtp=1&amp;bt=1&amp;bbb=1"/>
          <p:cNvSpPr/>
          <p:nvPr/>
        </p:nvSpPr>
        <p:spPr>
          <a:xfrm>
            <a:off x="502920" y="151790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a:solidFill>
                  <a:srgbClr val="003760"/>
                </a:solidFill>
                <a:latin typeface="Times New Roman" pitchFamily="34" charset="0"/>
                <a:ea typeface="微软雅黑" pitchFamily="34" charset="-122"/>
                <a:cs typeface="Times New Roman" pitchFamily="34" charset="-120"/>
              </a:rPr>
              <a:t>是作者丰富的想象力给我们创造了一个充满希望和力量的美妙世界。</a:t>
            </a:r>
          </a:p>
          <a:p>
            <a:pPr marL="0" marR="0" lvl="0" indent="0" defTabSz="914400" rtl="0" eaLnBrk="1" fontAlgn="auto" latinLnBrk="1"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____________________________________________________________________________________________</a:t>
            </a:r>
            <a:endParaRPr lang="en-US" altLang="zh-CN" sz="1800" dirty="0"/>
          </a:p>
        </p:txBody>
      </p:sp>
      <p:sp>
        <p:nvSpPr>
          <p:cNvPr id="4" name="QB_5_AN.64_1#4336d814c.blank?pid=7431fe431&amp;color=0,55,96&amp;mp=1&amp;vpa=42&amp;vtp=1&amp;bbb=1"/>
          <p:cNvSpPr/>
          <p:nvPr/>
        </p:nvSpPr>
        <p:spPr>
          <a:xfrm>
            <a:off x="533876" y="1872869"/>
            <a:ext cx="10450513"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writer's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great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imagination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created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wonderful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world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full</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hope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strength</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for</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us.</a:t>
            </a:r>
            <a:endParaRPr lang="en-US" altLang="zh-CN" dirty="0"/>
          </a:p>
        </p:txBody>
      </p:sp>
      <p:sp>
        <p:nvSpPr>
          <p:cNvPr id="5" name="QO_5_BD.65_1#a9c6a51b2?pid=7431fe431&amp;color=0,55,96&amp;vtp=1&amp;bbb=1"/>
          <p:cNvSpPr/>
          <p:nvPr/>
        </p:nvSpPr>
        <p:spPr>
          <a:xfrm>
            <a:off x="502920" y="2299019"/>
            <a:ext cx="10570464" cy="35414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5.这个故事的情节给读者留下了深刻的印象。（一句多译）</a:t>
            </a:r>
            <a:endParaRPr lang="en-US" altLang="zh-CN" sz="1800" dirty="0"/>
          </a:p>
        </p:txBody>
      </p:sp>
      <p:sp>
        <p:nvSpPr>
          <p:cNvPr id="6" name="QB_6_BD.66_1#46cbff4a9?pid=a9c6a51b2&amp;color=0,55,96&amp;vtp=1&amp;bbb=1"/>
          <p:cNvSpPr/>
          <p:nvPr/>
        </p:nvSpPr>
        <p:spPr>
          <a:xfrm>
            <a:off x="502920" y="2707704"/>
            <a:ext cx="10570464" cy="11893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i="0">
                <a:solidFill>
                  <a:srgbClr val="003760"/>
                </a:solidFill>
                <a:latin typeface="SimSun" pitchFamily="34" charset="0"/>
                <a:ea typeface="SimSun" pitchFamily="34" charset="-122"/>
                <a:cs typeface="SimSun" pitchFamily="34" charset="-120"/>
              </a:rPr>
              <a:t>___________________________________________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_____________________________________________________</a:t>
            </a:r>
            <a:endParaRPr lang="en-US" altLang="zh-CN" sz="1800" dirty="0"/>
          </a:p>
        </p:txBody>
      </p:sp>
      <p:sp>
        <p:nvSpPr>
          <p:cNvPr id="7" name="QB_6_AN.67_1#46cbff4a9.blank?pid=a9c6a51b2&amp;color=0,55,96&amp;vpa=43&amp;vtp=1&amp;bbb=1"/>
          <p:cNvSpPr/>
          <p:nvPr/>
        </p:nvSpPr>
        <p:spPr>
          <a:xfrm>
            <a:off x="737076" y="2664524"/>
            <a:ext cx="4857179"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Readers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impressed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plot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story.</a:t>
            </a:r>
            <a:endParaRPr lang="en-US" altLang="zh-CN" dirty="0"/>
          </a:p>
        </p:txBody>
      </p:sp>
      <p:sp>
        <p:nvSpPr>
          <p:cNvPr id="9" name="QB_6_AN.69_1#46cbff4a9.blank?pid=a9c6a51b2&amp;color=0,55,96&amp;vpa=44&amp;vtp=1&amp;bbb=1"/>
          <p:cNvSpPr/>
          <p:nvPr/>
        </p:nvSpPr>
        <p:spPr>
          <a:xfrm>
            <a:off x="749776" y="3083624"/>
            <a:ext cx="5288979"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What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impresses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readers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plot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story.</a:t>
            </a:r>
            <a:endParaRPr lang="en-US" altLang="zh-CN" dirty="0"/>
          </a:p>
        </p:txBody>
      </p:sp>
      <p:sp>
        <p:nvSpPr>
          <p:cNvPr id="11" name="QB_6_AN.71_1#46cbff4a9.blank?pid=a9c6a51b2&amp;color=0,55,96&amp;vpa=45&amp;vtp=1&amp;bbb=1"/>
          <p:cNvSpPr/>
          <p:nvPr/>
        </p:nvSpPr>
        <p:spPr>
          <a:xfrm>
            <a:off x="737076" y="3481769"/>
            <a:ext cx="600233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plot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story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leaves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deep</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impression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readers.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P spid="9" grpId="0" build="p" animBg="1"/>
      <p:bldP spid="11"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C_4_BD#5c99f22f5?pid=62b136880&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模拟演练</a:t>
            </a:r>
            <a:endParaRPr lang="en-US" altLang="zh-CN" sz="2200" dirty="0"/>
          </a:p>
        </p:txBody>
      </p:sp>
      <p:sp>
        <p:nvSpPr>
          <p:cNvPr id="3" name="QO_5_BD.72_1#f84a6f38d?pid=5c99f22f5&amp;color=0,55,96&amp;vtp=1&amp;bbb=1&amp;hb=1"/>
          <p:cNvSpPr/>
          <p:nvPr/>
        </p:nvSpPr>
        <p:spPr>
          <a:xfrm>
            <a:off x="502920" y="20086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假定你校英语角要举办一次读书交流活动，要求同学们介绍一篇自己读过的小故事。请你就</a:t>
            </a:r>
            <a:r>
              <a:rPr lang="en-US" altLang="zh-CN" sz="1800" b="0" i="1" dirty="0">
                <a:solidFill>
                  <a:srgbClr val="003760"/>
                </a:solidFill>
                <a:latin typeface="Times New Roman" pitchFamily="34" charset="0"/>
                <a:ea typeface="微软雅黑" pitchFamily="34" charset="-122"/>
                <a:cs typeface="Times New Roman" pitchFamily="34" charset="-120"/>
              </a:rPr>
              <a:t>The</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Stone</a:t>
            </a:r>
            <a:r>
              <a:rPr lang="en-US" altLang="zh-CN" sz="1800" b="0" i="1">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in</a:t>
            </a:r>
            <a:r>
              <a:rPr lang="en-US" altLang="zh-CN" b="0" i="1">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the</a:t>
            </a:r>
            <a:r>
              <a:rPr lang="en-US" altLang="zh-CN" b="0" i="1"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Road</a:t>
            </a:r>
            <a:r>
              <a:rPr lang="en-US" altLang="zh-CN" b="0" i="0" dirty="0">
                <a:solidFill>
                  <a:srgbClr val="003760"/>
                </a:solidFill>
                <a:latin typeface="Times New Roman" pitchFamily="34" charset="0"/>
                <a:ea typeface="微软雅黑" pitchFamily="34" charset="-122"/>
                <a:cs typeface="Times New Roman" pitchFamily="34" charset="-120"/>
              </a:rPr>
              <a:t>这篇故事写一篇故事评论。要点如下：</a:t>
            </a:r>
            <a:endParaRPr lang="en-US" altLang="zh-CN" dirty="0"/>
          </a:p>
        </p:txBody>
      </p:sp>
      <p:sp>
        <p:nvSpPr>
          <p:cNvPr id="4" name="QO_5_BD.72_2#f84a6f38d?sp=1&amp;pid=5c99f22f5&amp;color=0,55,96&amp;vtp=1&amp;bbb=1"/>
          <p:cNvSpPr/>
          <p:nvPr/>
        </p:nvSpPr>
        <p:spPr>
          <a:xfrm>
            <a:off x="502920" y="282454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1.基本信息；</a:t>
            </a:r>
            <a:endParaRPr lang="en-US" altLang="zh-CN" sz="1800" dirty="0"/>
          </a:p>
        </p:txBody>
      </p:sp>
      <p:sp>
        <p:nvSpPr>
          <p:cNvPr id="5" name="QO_5_BD.72_3#f84a6f38d?sp=1&amp;pid=5c99f22f5&amp;color=0,55,96&amp;vtp=1&amp;bbb=1"/>
          <p:cNvSpPr/>
          <p:nvPr/>
        </p:nvSpPr>
        <p:spPr>
          <a:xfrm>
            <a:off x="502920" y="323030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2.故事梗概、主题思想等；</a:t>
            </a:r>
            <a:endParaRPr lang="en-US" altLang="zh-CN" sz="1800" dirty="0"/>
          </a:p>
        </p:txBody>
      </p:sp>
      <p:sp>
        <p:nvSpPr>
          <p:cNvPr id="6" name="QO_5_BD.72_4#f84a6f38d?sp=1&amp;pid=5c99f22f5&amp;color=0,55,96&amp;vtp=1&amp;bbb=1"/>
          <p:cNvSpPr/>
          <p:nvPr/>
        </p:nvSpPr>
        <p:spPr>
          <a:xfrm>
            <a:off x="502920" y="3641090"/>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3.评价或感受。</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：写作词数应为100个左右。</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_</a:t>
            </a:r>
            <a:r>
              <a:rPr lang="en-US" altLang="zh-CN" sz="1800" b="0" i="0">
                <a:solidFill>
                  <a:srgbClr val="003760"/>
                </a:solidFill>
                <a:latin typeface="Times New Roman" pitchFamily="34" charset="0"/>
                <a:ea typeface="微软雅黑" pitchFamily="34" charset="-122"/>
                <a:cs typeface="Times New Roman" pitchFamily="34" charset="-120"/>
              </a:rPr>
              <a:t>__</a:t>
            </a:r>
            <a:endParaRPr lang="en-US" altLang="zh-CN" sz="1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O_5_EX.73_1#f84a6f38d?pid=5c99f22f5&amp;color=0,55,96&amp;mp=1&amp;vtp=1&amp;bt=1&amp;bbb=1"/>
          <p:cNvSpPr/>
          <p:nvPr/>
        </p:nvSpPr>
        <p:spPr>
          <a:xfrm>
            <a:off x="502920" y="1517904"/>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73_2#f84a6f38d?pid=5c99f22f5&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9013"/>
            <a:ext cx="603504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O_5_AN.74_1#f84a6f38d?pid=5c99f22f5&amp;color=0,55,96&amp;vtp=1&amp;bt=1&amp;bbb=1&amp;hb=1"/>
          <p:cNvSpPr/>
          <p:nvPr/>
        </p:nvSpPr>
        <p:spPr>
          <a:xfrm>
            <a:off x="502920" y="1517904"/>
            <a:ext cx="10570464" cy="4542155"/>
          </a:xfrm>
          <a:prstGeom prst="rect">
            <a:avLst/>
          </a:prstGeom>
          <a:noFill/>
          <a:ln/>
        </p:spPr>
        <p:txBody>
          <a:bodyPr wrap="none" lIns="0" tIns="0" rIns="0" bIns="0" rtlCol="0" anchor="t"/>
          <a:lstStyle/>
          <a:p>
            <a:pPr algn="l">
              <a:lnSpc>
                <a:spcPts val="33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Today</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introduce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named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1" dirty="0">
                <a:solidFill>
                  <a:srgbClr val="FF0000"/>
                </a:solidFill>
                <a:latin typeface="Times New Roman" pitchFamily="34" charset="0"/>
                <a:ea typeface="微软雅黑" pitchFamily="34" charset="-122"/>
                <a:cs typeface="Times New Roman" pitchFamily="34" charset="-120"/>
              </a:rPr>
              <a:t>The</a:t>
            </a:r>
            <a:r>
              <a:rPr lang="en-US" altLang="zh-CN" sz="1800" b="0" i="1" dirty="0">
                <a:solidFill>
                  <a:srgbClr val="FF0000"/>
                </a:solidFill>
                <a:latin typeface="SimSun" pitchFamily="34" charset="0"/>
                <a:ea typeface="SimSun" pitchFamily="34" charset="-122"/>
                <a:cs typeface="SimSun" pitchFamily="34" charset="-120"/>
              </a:rPr>
              <a:t> </a:t>
            </a:r>
            <a:r>
              <a:rPr lang="en-US" altLang="zh-CN" sz="1800" b="0" i="1" dirty="0">
                <a:solidFill>
                  <a:srgbClr val="FF0000"/>
                </a:solidFill>
                <a:latin typeface="Times New Roman" pitchFamily="34" charset="0"/>
                <a:ea typeface="微软雅黑" pitchFamily="34" charset="-122"/>
                <a:cs typeface="Times New Roman" pitchFamily="34" charset="-120"/>
              </a:rPr>
              <a:t>Stone</a:t>
            </a:r>
            <a:r>
              <a:rPr lang="en-US" altLang="zh-CN" sz="1800" b="0" i="1" dirty="0">
                <a:solidFill>
                  <a:srgbClr val="FF0000"/>
                </a:solidFill>
                <a:latin typeface="SimSun" pitchFamily="34" charset="0"/>
                <a:ea typeface="SimSun" pitchFamily="34" charset="-122"/>
                <a:cs typeface="SimSun" pitchFamily="34" charset="-120"/>
              </a:rPr>
              <a:t> </a:t>
            </a:r>
            <a:r>
              <a:rPr lang="en-US" altLang="zh-CN" sz="1800" b="0" i="1" dirty="0">
                <a:solidFill>
                  <a:srgbClr val="FF0000"/>
                </a:solidFill>
                <a:latin typeface="Times New Roman" pitchFamily="34" charset="0"/>
                <a:ea typeface="微软雅黑" pitchFamily="34" charset="-122"/>
                <a:cs typeface="Times New Roman" pitchFamily="34" charset="-120"/>
              </a:rPr>
              <a:t>in</a:t>
            </a:r>
            <a:r>
              <a:rPr lang="en-US" altLang="zh-CN" sz="1800" b="0" i="1" dirty="0">
                <a:solidFill>
                  <a:srgbClr val="FF0000"/>
                </a:solidFill>
                <a:latin typeface="SimSun" pitchFamily="34" charset="0"/>
                <a:ea typeface="SimSun" pitchFamily="34" charset="-122"/>
                <a:cs typeface="SimSun" pitchFamily="34" charset="-120"/>
              </a:rPr>
              <a:t> </a:t>
            </a:r>
            <a:r>
              <a:rPr lang="en-US" altLang="zh-CN" sz="1800" b="0" i="1" dirty="0">
                <a:solidFill>
                  <a:srgbClr val="FF0000"/>
                </a:solidFill>
                <a:latin typeface="Times New Roman" pitchFamily="34" charset="0"/>
                <a:ea typeface="微软雅黑" pitchFamily="34" charset="-122"/>
                <a:cs typeface="Times New Roman" pitchFamily="34" charset="-120"/>
              </a:rPr>
              <a:t>the</a:t>
            </a:r>
            <a:r>
              <a:rPr lang="en-US" altLang="zh-CN" sz="1800" b="0" i="1" dirty="0">
                <a:solidFill>
                  <a:srgbClr val="FF0000"/>
                </a:solidFill>
                <a:latin typeface="SimSun" pitchFamily="34" charset="0"/>
                <a:ea typeface="SimSun" pitchFamily="34" charset="-122"/>
                <a:cs typeface="SimSun" pitchFamily="34" charset="-120"/>
              </a:rPr>
              <a:t> </a:t>
            </a:r>
            <a:r>
              <a:rPr lang="en-US" altLang="zh-CN" sz="1800" b="0" i="1" dirty="0">
                <a:solidFill>
                  <a:srgbClr val="FF0000"/>
                </a:solidFill>
                <a:latin typeface="Times New Roman" pitchFamily="34" charset="0"/>
                <a:ea typeface="微软雅黑" pitchFamily="34" charset="-122"/>
                <a:cs typeface="Times New Roman" pitchFamily="34" charset="-120"/>
              </a:rPr>
              <a:t>Road</a:t>
            </a:r>
            <a:r>
              <a:rPr lang="en-US" altLang="zh-CN" sz="1800" b="0"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intended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people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responsibility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solving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problems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instead</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of</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complaining.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Therefore,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placed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large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middle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street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who</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would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away.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Many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people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complained,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didn't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Finally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girl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effort</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to</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street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surprisingly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coins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hidden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under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stone</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author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wants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people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learn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responsible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solve</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problems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positively.</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opinion,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details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story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extremely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clear.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comparing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different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people's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attitudes</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as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results,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author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shows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those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sense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responsibility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b="0" i="0">
                <a:solidFill>
                  <a:srgbClr val="FF0000"/>
                </a:solidFill>
                <a:latin typeface="Times New Roman" pitchFamily="34" charset="0"/>
                <a:ea typeface="微软雅黑" pitchFamily="34" charset="-122"/>
                <a:cs typeface="Times New Roman" pitchFamily="34" charset="-120"/>
              </a:rPr>
              <a:t>happy</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amazing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ending.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short,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story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lively,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informative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instructive.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b97f84810.fixed?pid=c336b4c95&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Ⅲ</a:t>
            </a:r>
            <a:endParaRPr lang="en-US" altLang="zh-CN" sz="4000" dirty="0"/>
          </a:p>
        </p:txBody>
      </p:sp>
      <p:sp>
        <p:nvSpPr>
          <p:cNvPr id="3" name="C_2_BD#b97f84810.fixed?pid=c336b4c95&amp;color=61,88,159&amp;vtp=1&amp;bbb=1"/>
          <p:cNvSpPr/>
          <p:nvPr/>
        </p:nvSpPr>
        <p:spPr>
          <a:xfrm>
            <a:off x="4608576" y="2542032"/>
            <a:ext cx="7470648" cy="1755648"/>
          </a:xfrm>
          <a:prstGeom prst="rect">
            <a:avLst/>
          </a:prstGeom>
          <a:noFill/>
          <a:ln/>
        </p:spPr>
        <p:txBody>
          <a:bodyPr wrap="none" lIns="0" tIns="0" rIns="0" bIns="0" rtlCol="0" anchor="ctr"/>
          <a:lstStyle/>
          <a:p>
            <a:pPr algn="l">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Reading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for</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Writing</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P_5#14e930e46?sp=1&amp;pid=5c99f22f5&amp;color=0,55,96&amp;vtp=1&amp;bt=1&amp;bbb=1"/>
          <p:cNvSpPr/>
          <p:nvPr/>
        </p:nvSpPr>
        <p:spPr>
          <a:xfrm>
            <a:off x="502920" y="1517904"/>
            <a:ext cx="10570464" cy="24496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请总结你学到的有用表达：</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高级词汇】</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_</a:t>
            </a:r>
            <a:r>
              <a:rPr lang="en-US" altLang="zh-CN" sz="1800" b="1" i="0">
                <a:solidFill>
                  <a:srgbClr val="003760"/>
                </a:solidFill>
                <a:latin typeface="Times New Roman" pitchFamily="34" charset="0"/>
                <a:ea typeface="微软雅黑" pitchFamily="34" charset="-122"/>
                <a:cs typeface="Times New Roman" pitchFamily="34" charset="-120"/>
              </a:rPr>
              <a:t>_</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高级句式】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_</a:t>
            </a:r>
            <a:r>
              <a:rPr lang="en-US" altLang="zh-CN" sz="1800" b="0" i="0">
                <a:solidFill>
                  <a:srgbClr val="003760"/>
                </a:solidFill>
                <a:latin typeface="Times New Roman" pitchFamily="34" charset="0"/>
                <a:ea typeface="微软雅黑" pitchFamily="34" charset="-122"/>
                <a:cs typeface="Times New Roman" pitchFamily="34" charset="-120"/>
              </a:rPr>
              <a:t>_</a:t>
            </a: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对应练习见《巩固练》L18</a:t>
            </a:r>
            <a:endParaRPr lang="en-US" altLang="zh-CN" sz="1800" dirty="0"/>
          </a:p>
        </p:txBody>
      </p:sp>
      <p:pic>
        <p:nvPicPr>
          <p:cNvPr id="3" name="P_5#14e930e46?pid=5c99f22f5&amp;color=0,55,96&amp;tib=255,255,255&amp;iip=1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76926" y="3695541"/>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P_3#13e875f3d?pid=b97f84810&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76926" y="1603440"/>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13e875f3d?pid=b97f84810&amp;color=0,55,96&amp;vtp=1&amp;bt=1&amp;bbb=1"/>
          <p:cNvSpPr/>
          <p:nvPr/>
        </p:nvSpPr>
        <p:spPr>
          <a:xfrm>
            <a:off x="502920" y="1512000"/>
            <a:ext cx="10570464" cy="1611440"/>
          </a:xfrm>
          <a:prstGeom prst="rect">
            <a:avLst/>
          </a:prstGeom>
          <a:noFill/>
          <a:ln/>
        </p:spPr>
        <p:txBody>
          <a:bodyPr wrap="none" lIns="0" tIns="0" rIns="0" bIns="0" rtlCol="0" anchor="t"/>
          <a:lstStyle/>
          <a:p>
            <a:pPr algn="r">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对应练习见</a:t>
            </a:r>
            <a:r>
              <a:rPr lang="en-US" altLang="zh-CN" sz="1800" b="1" i="0" dirty="0">
                <a:solidFill>
                  <a:srgbClr val="003760"/>
                </a:solidFill>
                <a:latin typeface="Times New Roman" pitchFamily="34" charset="0"/>
                <a:ea typeface="微软雅黑" pitchFamily="34" charset="-122"/>
                <a:cs typeface="Times New Roman" pitchFamily="34" charset="-120"/>
              </a:rPr>
              <a:t>《巩固练</a:t>
            </a:r>
            <a:r>
              <a:rPr lang="en-US" altLang="zh-CN" sz="1800" b="1" i="0">
                <a:solidFill>
                  <a:srgbClr val="003760"/>
                </a:solidFill>
                <a:latin typeface="Times New Roman" pitchFamily="34" charset="0"/>
                <a:ea typeface="微软雅黑" pitchFamily="34" charset="-122"/>
                <a:cs typeface="Times New Roman" pitchFamily="34" charset="-120"/>
              </a:rPr>
              <a:t>》L18</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敲黑板</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responsibility,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独立主格结构，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where引导地点状语从句等。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语言技能：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能够表达自己对某篇道德故事的观点，学会写关于道德故事的评论。</a:t>
            </a:r>
            <a:endParaRPr lang="en-US" altLang="zh-CN" sz="1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76473c98c?pid=3ae6ee1eb&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abb195327?pid=76473c98c&amp;color=0,55,96&amp;vtp=1&amp;bbb=1"/>
          <p:cNvSpPr/>
          <p:nvPr/>
        </p:nvSpPr>
        <p:spPr>
          <a:xfrm>
            <a:off x="502920" y="2045175"/>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1.maple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2.cart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过去分词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（使）洒出；（使）溢出</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谚语It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crying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spilt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milk.覆水难收。</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4.limp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5.fable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6.disguise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.（网球等的）球场；法院；法庭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.收入；收益</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prep</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.每；每一</a:t>
            </a:r>
            <a:endParaRPr lang="en-US" altLang="zh-CN" sz="1800" dirty="0"/>
          </a:p>
        </p:txBody>
      </p:sp>
      <p:sp>
        <p:nvSpPr>
          <p:cNvPr id="4" name="QB_5_AN.2_1#abb195327.blank?pid=76473c98c&amp;color=0,55,96&amp;vpa=1&amp;vtp=1&amp;bbb=1"/>
          <p:cNvSpPr/>
          <p:nvPr/>
        </p:nvSpPr>
        <p:spPr>
          <a:xfrm>
            <a:off x="1524476" y="201469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枫树；槭树</a:t>
            </a:r>
            <a:endParaRPr lang="en-US" altLang="zh-CN" dirty="0"/>
          </a:p>
        </p:txBody>
      </p:sp>
      <p:sp>
        <p:nvSpPr>
          <p:cNvPr id="6" name="QB_5_AN.4_1#abb195327.blank?pid=76473c98c&amp;color=0,55,96&amp;vpa=2&amp;vtp=1&amp;bbb=1"/>
          <p:cNvSpPr/>
          <p:nvPr/>
        </p:nvSpPr>
        <p:spPr>
          <a:xfrm>
            <a:off x="1308576" y="2433795"/>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手推车；运货马车</a:t>
            </a:r>
            <a:endParaRPr lang="en-US" altLang="zh-CN" dirty="0"/>
          </a:p>
        </p:txBody>
      </p:sp>
      <p:sp>
        <p:nvSpPr>
          <p:cNvPr id="8" name="QB_5_AN.6_1#abb195327.blank?pid=76473c98c&amp;color=0,55,96&amp;vpa=3&amp;vtp=1&amp;bbb=1"/>
          <p:cNvSpPr/>
          <p:nvPr/>
        </p:nvSpPr>
        <p:spPr>
          <a:xfrm>
            <a:off x="654526" y="2840195"/>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spill</a:t>
            </a:r>
            <a:endParaRPr lang="en-US" altLang="zh-CN" dirty="0"/>
          </a:p>
        </p:txBody>
      </p:sp>
      <p:sp>
        <p:nvSpPr>
          <p:cNvPr id="9" name="QB_5_AN.7_1#abb195327.blank?pid=76473c98c&amp;color=0,55,96&amp;vpa=4&amp;vtp=1&amp;bbb=1"/>
          <p:cNvSpPr/>
          <p:nvPr/>
        </p:nvSpPr>
        <p:spPr>
          <a:xfrm>
            <a:off x="3004026" y="2840195"/>
            <a:ext cx="1233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spilt/spilled</a:t>
            </a:r>
            <a:endParaRPr lang="en-US" altLang="zh-CN" dirty="0"/>
          </a:p>
        </p:txBody>
      </p:sp>
      <p:sp>
        <p:nvSpPr>
          <p:cNvPr id="10" name="QB_5_AN.8_1#abb195327.blank?pid=76473c98c&amp;color=0,55,96&amp;vpa=5&amp;vtp=1&amp;bbb=1"/>
          <p:cNvSpPr/>
          <p:nvPr/>
        </p:nvSpPr>
        <p:spPr>
          <a:xfrm>
            <a:off x="5347176" y="2840195"/>
            <a:ext cx="1233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spilt/spilled</a:t>
            </a:r>
            <a:endParaRPr lang="en-US" altLang="zh-CN" dirty="0"/>
          </a:p>
        </p:txBody>
      </p:sp>
      <p:sp>
        <p:nvSpPr>
          <p:cNvPr id="12" name="QB_5_AN.10_1#abb195327.blank?pid=76473c98c&amp;color=0,55,96&amp;vpa=6&amp;vtp=1&amp;bbb=1"/>
          <p:cNvSpPr/>
          <p:nvPr/>
        </p:nvSpPr>
        <p:spPr>
          <a:xfrm>
            <a:off x="1435576" y="3691095"/>
            <a:ext cx="2224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跛行；一瘸一拐地走</a:t>
            </a:r>
            <a:endParaRPr lang="en-US" altLang="zh-CN" dirty="0"/>
          </a:p>
        </p:txBody>
      </p:sp>
      <p:sp>
        <p:nvSpPr>
          <p:cNvPr id="14" name="QB_5_AN.12_1#abb195327.blank?pid=76473c98c&amp;color=0,55,96&amp;vpa=7&amp;vtp=1&amp;bbb=1"/>
          <p:cNvSpPr/>
          <p:nvPr/>
        </p:nvSpPr>
        <p:spPr>
          <a:xfrm>
            <a:off x="1422876" y="41101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寓言；寓言故事</a:t>
            </a:r>
            <a:endParaRPr lang="en-US" altLang="zh-CN" dirty="0"/>
          </a:p>
        </p:txBody>
      </p:sp>
      <p:sp>
        <p:nvSpPr>
          <p:cNvPr id="16" name="QB_5_AN.14_1#abb195327.blank?pid=76473c98c&amp;color=0,55,96&amp;vpa=8&amp;vtp=1&amp;bbb=1"/>
          <p:cNvSpPr/>
          <p:nvPr/>
        </p:nvSpPr>
        <p:spPr>
          <a:xfrm>
            <a:off x="1765776" y="4529295"/>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装扮；假扮；掩盖</a:t>
            </a:r>
            <a:endParaRPr lang="en-US" altLang="zh-CN" dirty="0"/>
          </a:p>
        </p:txBody>
      </p:sp>
      <p:sp>
        <p:nvSpPr>
          <p:cNvPr id="17" name="QB_5_AN.15_1#abb195327.blank?pid=76473c98c&amp;color=0,55,96&amp;vpa=9&amp;vtp=1&amp;bbb=1"/>
          <p:cNvSpPr/>
          <p:nvPr/>
        </p:nvSpPr>
        <p:spPr>
          <a:xfrm>
            <a:off x="4108926" y="45292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伪装；化装用具</a:t>
            </a:r>
            <a:endParaRPr lang="en-US" altLang="zh-CN" dirty="0"/>
          </a:p>
        </p:txBody>
      </p:sp>
      <p:sp>
        <p:nvSpPr>
          <p:cNvPr id="19" name="QB_5_AN.17_1#abb195327.blank?pid=76473c98c&amp;color=0,55,96&amp;vpa=10&amp;vtp=1&amp;bbb=1"/>
          <p:cNvSpPr/>
          <p:nvPr/>
        </p:nvSpPr>
        <p:spPr>
          <a:xfrm>
            <a:off x="679926" y="4948395"/>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court</a:t>
            </a:r>
            <a:endParaRPr lang="en-US" altLang="zh-CN" dirty="0"/>
          </a:p>
        </p:txBody>
      </p:sp>
      <p:sp>
        <p:nvSpPr>
          <p:cNvPr id="21" name="QB_5_AN.19_1#abb195327.blank?pid=76473c98c&amp;color=0,55,96&amp;vpa=11&amp;vtp=1&amp;bbb=1"/>
          <p:cNvSpPr/>
          <p:nvPr/>
        </p:nvSpPr>
        <p:spPr>
          <a:xfrm>
            <a:off x="692626" y="5367495"/>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income</a:t>
            </a:r>
            <a:endParaRPr lang="en-US" altLang="zh-CN" dirty="0"/>
          </a:p>
        </p:txBody>
      </p:sp>
      <p:sp>
        <p:nvSpPr>
          <p:cNvPr id="23" name="QB_5_AN.21_1#abb195327.blank?pid=76473c98c&amp;color=0,55,96&amp;vpa=12&amp;vtp=1&amp;bbb=1"/>
          <p:cNvSpPr/>
          <p:nvPr/>
        </p:nvSpPr>
        <p:spPr>
          <a:xfrm>
            <a:off x="654526" y="5752940"/>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per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fade">
                                      <p:cBhvr>
                                        <p:cTn id="55" dur="500"/>
                                        <p:tgtEl>
                                          <p:spTgt spid="14">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7">
                                            <p:bg/>
                                          </p:spTgt>
                                        </p:tgtEl>
                                        <p:attrNameLst>
                                          <p:attrName>style.visibility</p:attrName>
                                        </p:attrNameLst>
                                      </p:cBhvr>
                                      <p:to>
                                        <p:strVal val="visible"/>
                                      </p:to>
                                    </p:set>
                                    <p:animEffect transition="in" filter="fade">
                                      <p:cBhvr>
                                        <p:cTn id="71" dur="500"/>
                                        <p:tgtEl>
                                          <p:spTgt spid="17">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Effect transition="in" filter="fade">
                                      <p:cBhvr>
                                        <p:cTn id="74" dur="500"/>
                                        <p:tgtEl>
                                          <p:spTgt spid="17">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9">
                                            <p:bg/>
                                          </p:spTgt>
                                        </p:tgtEl>
                                        <p:attrNameLst>
                                          <p:attrName>style.visibility</p:attrName>
                                        </p:attrNameLst>
                                      </p:cBhvr>
                                      <p:to>
                                        <p:strVal val="visible"/>
                                      </p:to>
                                    </p:set>
                                    <p:animEffect transition="in" filter="fade">
                                      <p:cBhvr>
                                        <p:cTn id="79" dur="500"/>
                                        <p:tgtEl>
                                          <p:spTgt spid="19">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xEl>
                                              <p:pRg st="0" end="0"/>
                                            </p:txEl>
                                          </p:spTgt>
                                        </p:tgtEl>
                                        <p:attrNameLst>
                                          <p:attrName>style.visibility</p:attrName>
                                        </p:attrNameLst>
                                      </p:cBhvr>
                                      <p:to>
                                        <p:strVal val="visible"/>
                                      </p:to>
                                    </p:set>
                                    <p:animEffect transition="in" filter="fade">
                                      <p:cBhvr>
                                        <p:cTn id="82" dur="500"/>
                                        <p:tgtEl>
                                          <p:spTgt spid="19">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bg/>
                                          </p:spTgt>
                                        </p:tgtEl>
                                        <p:attrNameLst>
                                          <p:attrName>style.visibility</p:attrName>
                                        </p:attrNameLst>
                                      </p:cBhvr>
                                      <p:to>
                                        <p:strVal val="visible"/>
                                      </p:to>
                                    </p:set>
                                    <p:animEffect transition="in" filter="fade">
                                      <p:cBhvr>
                                        <p:cTn id="87" dur="500"/>
                                        <p:tgtEl>
                                          <p:spTgt spid="21">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1">
                                            <p:txEl>
                                              <p:pRg st="0" end="0"/>
                                            </p:txEl>
                                          </p:spTgt>
                                        </p:tgtEl>
                                        <p:attrNameLst>
                                          <p:attrName>style.visibility</p:attrName>
                                        </p:attrNameLst>
                                      </p:cBhvr>
                                      <p:to>
                                        <p:strVal val="visible"/>
                                      </p:to>
                                    </p:set>
                                    <p:animEffect transition="in" filter="fade">
                                      <p:cBhvr>
                                        <p:cTn id="90" dur="500"/>
                                        <p:tgtEl>
                                          <p:spTgt spid="21">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3">
                                            <p:bg/>
                                          </p:spTgt>
                                        </p:tgtEl>
                                        <p:attrNameLst>
                                          <p:attrName>style.visibility</p:attrName>
                                        </p:attrNameLst>
                                      </p:cBhvr>
                                      <p:to>
                                        <p:strVal val="visible"/>
                                      </p:to>
                                    </p:set>
                                    <p:animEffect transition="in" filter="fade">
                                      <p:cBhvr>
                                        <p:cTn id="95" dur="500"/>
                                        <p:tgtEl>
                                          <p:spTgt spid="23">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3">
                                            <p:txEl>
                                              <p:pRg st="0" end="0"/>
                                            </p:txEl>
                                          </p:spTgt>
                                        </p:tgtEl>
                                        <p:attrNameLst>
                                          <p:attrName>style.visibility</p:attrName>
                                        </p:attrNameLst>
                                      </p:cBhvr>
                                      <p:to>
                                        <p:strVal val="visible"/>
                                      </p:to>
                                    </p:set>
                                    <p:animEffect transition="in" filter="fade">
                                      <p:cBhvr>
                                        <p:cTn id="98"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9" grpId="0" build="p" animBg="1"/>
      <p:bldP spid="10" grpId="0" build="p" animBg="1"/>
      <p:bldP spid="12" grpId="0" build="p" animBg="1"/>
      <p:bldP spid="14" grpId="0" build="p" animBg="1"/>
      <p:bldP spid="16" grpId="0" build="p" animBg="1"/>
      <p:bldP spid="17" grpId="0" build="p" animBg="1"/>
      <p:bldP spid="19" grpId="0" build="p" animBg="1"/>
      <p:bldP spid="21" grpId="0" build="p" animBg="1"/>
      <p:bldP spid="2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22_1#e28a61572?pid=76473c98c&amp;color=0,55,96&amp;vtp=1&amp;bt=1&amp;bb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.因此</a:t>
            </a:r>
            <a:r>
              <a:rPr lang="en-US" altLang="zh-CN" sz="1800" b="0" i="0">
                <a:solidFill>
                  <a:srgbClr val="003760"/>
                </a:solidFill>
                <a:latin typeface="Times New Roman" pitchFamily="34" charset="0"/>
                <a:ea typeface="微软雅黑" pitchFamily="34" charset="-122"/>
                <a:cs typeface="Times New Roman" pitchFamily="34" charset="-120"/>
              </a:rPr>
              <a:t>；所以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.力量；威力</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.强有力的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.紧张关系；紧张；焦虑</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.紧张的；焦虑不安的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.眼泪；泪水</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.撕裂；撕破</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流着泪；含着泪</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拆毁；拆除</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.伤害；损害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.有害的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.无害的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.绝望</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.绝望；感到无望</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.绝望的；不顾一切的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处于绝</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望中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.灵活的；可变通的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.灵活地；变通地</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.灵活性；弹性</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被</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绊倒</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______ 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大量</a:t>
            </a:r>
            <a:endParaRPr lang="en-US" altLang="zh-CN" sz="1800" dirty="0"/>
          </a:p>
        </p:txBody>
      </p:sp>
      <p:sp>
        <p:nvSpPr>
          <p:cNvPr id="3" name="QB_5_AN.23_1#e28a61572.blank?pid=76473c98c&amp;color=0,55,96&amp;vpa=13&amp;vtp=1&amp;bbb=1"/>
          <p:cNvSpPr/>
          <p:nvPr/>
        </p:nvSpPr>
        <p:spPr>
          <a:xfrm>
            <a:off x="781526" y="1478280"/>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therefore</a:t>
            </a:r>
            <a:endParaRPr lang="en-US" altLang="zh-CN" dirty="0"/>
          </a:p>
        </p:txBody>
      </p:sp>
      <p:sp>
        <p:nvSpPr>
          <p:cNvPr id="5" name="QB_5_AN.25_1#e28a61572.blank?pid=76473c98c&amp;color=0,55,96&amp;vpa=14&amp;vtp=1&amp;bbb=1"/>
          <p:cNvSpPr/>
          <p:nvPr/>
        </p:nvSpPr>
        <p:spPr>
          <a:xfrm>
            <a:off x="747617" y="1884680"/>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might</a:t>
            </a:r>
            <a:endParaRPr lang="en-US" altLang="zh-CN" dirty="0"/>
          </a:p>
        </p:txBody>
      </p:sp>
      <p:sp>
        <p:nvSpPr>
          <p:cNvPr id="6" name="QB_5_AN.26_1#e28a61572.blank?pid=76473c98c&amp;color=0,55,96&amp;vpa=15&amp;vtp=1&amp;bbb=1"/>
          <p:cNvSpPr/>
          <p:nvPr/>
        </p:nvSpPr>
        <p:spPr>
          <a:xfrm>
            <a:off x="3205067" y="1884680"/>
            <a:ext cx="814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mighty</a:t>
            </a:r>
            <a:endParaRPr lang="en-US" altLang="zh-CN" dirty="0"/>
          </a:p>
        </p:txBody>
      </p:sp>
      <p:sp>
        <p:nvSpPr>
          <p:cNvPr id="8" name="QB_5_AN.28_1#e28a61572.blank?pid=76473c98c&amp;color=0,55,96&amp;vpa=16&amp;vtp=1&amp;bbb=1"/>
          <p:cNvSpPr/>
          <p:nvPr/>
        </p:nvSpPr>
        <p:spPr>
          <a:xfrm>
            <a:off x="806926" y="2316480"/>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tension</a:t>
            </a:r>
            <a:endParaRPr lang="en-US" altLang="zh-CN" dirty="0"/>
          </a:p>
        </p:txBody>
      </p:sp>
      <p:sp>
        <p:nvSpPr>
          <p:cNvPr id="9" name="QB_5_AN.29_1#e28a61572.blank?pid=76473c98c&amp;color=0,55,96&amp;vpa=17&amp;vtp=1&amp;bbb=1"/>
          <p:cNvSpPr/>
          <p:nvPr/>
        </p:nvSpPr>
        <p:spPr>
          <a:xfrm>
            <a:off x="4851876" y="2316480"/>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tense</a:t>
            </a:r>
            <a:endParaRPr lang="en-US" altLang="zh-CN" dirty="0"/>
          </a:p>
        </p:txBody>
      </p:sp>
      <p:sp>
        <p:nvSpPr>
          <p:cNvPr id="11" name="QB_5_AN.31_1#e28a61572.blank?pid=76473c98c&amp;color=0,55,96&amp;vpa=18&amp;vtp=1&amp;bbb=1"/>
          <p:cNvSpPr/>
          <p:nvPr/>
        </p:nvSpPr>
        <p:spPr>
          <a:xfrm>
            <a:off x="794226" y="2735580"/>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tear</a:t>
            </a:r>
            <a:endParaRPr lang="en-US" altLang="zh-CN" dirty="0"/>
          </a:p>
        </p:txBody>
      </p:sp>
      <p:sp>
        <p:nvSpPr>
          <p:cNvPr id="12" name="QB_5_AN.32_1#e28a61572.blank?pid=76473c98c&amp;color=0,55,96&amp;vpa=19&amp;vtp=1&amp;bbb=1"/>
          <p:cNvSpPr/>
          <p:nvPr/>
        </p:nvSpPr>
        <p:spPr>
          <a:xfrm>
            <a:off x="4985226" y="27355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13" name="QB_5_AN.33_1#e28a61572.blank?pid=76473c98c&amp;color=0,55,96&amp;vpa=20&amp;vtp=1&amp;bbb=1"/>
          <p:cNvSpPr/>
          <p:nvPr/>
        </p:nvSpPr>
        <p:spPr>
          <a:xfrm>
            <a:off x="5480526" y="273558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tears</a:t>
            </a:r>
            <a:endParaRPr lang="en-US" altLang="zh-CN" dirty="0"/>
          </a:p>
        </p:txBody>
      </p:sp>
      <p:sp>
        <p:nvSpPr>
          <p:cNvPr id="14" name="QB_5_AN.34_1#e28a61572.blank?pid=76473c98c&amp;color=0,55,96&amp;vpa=21&amp;vtp=1&amp;bbb=1"/>
          <p:cNvSpPr/>
          <p:nvPr/>
        </p:nvSpPr>
        <p:spPr>
          <a:xfrm>
            <a:off x="8211025" y="2735580"/>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tear</a:t>
            </a:r>
            <a:endParaRPr lang="en-US" altLang="zh-CN" dirty="0"/>
          </a:p>
        </p:txBody>
      </p:sp>
      <p:sp>
        <p:nvSpPr>
          <p:cNvPr id="15" name="QB_5_AN.35_1#e28a61572.blank?pid=76473c98c&amp;color=0,55,96&amp;vpa=22&amp;vtp=1&amp;bbb=1"/>
          <p:cNvSpPr/>
          <p:nvPr/>
        </p:nvSpPr>
        <p:spPr>
          <a:xfrm>
            <a:off x="8871425" y="273558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down</a:t>
            </a:r>
            <a:endParaRPr lang="en-US" altLang="zh-CN" dirty="0"/>
          </a:p>
        </p:txBody>
      </p:sp>
      <p:sp>
        <p:nvSpPr>
          <p:cNvPr id="17" name="QB_5_AN.37_1#e28a61572.blank?pid=76473c98c&amp;color=0,55,96&amp;vpa=23&amp;vtp=1&amp;bbb=1"/>
          <p:cNvSpPr/>
          <p:nvPr/>
        </p:nvSpPr>
        <p:spPr>
          <a:xfrm>
            <a:off x="794226" y="3154680"/>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harm</a:t>
            </a:r>
            <a:endParaRPr lang="en-US" altLang="zh-CN" dirty="0"/>
          </a:p>
        </p:txBody>
      </p:sp>
      <p:sp>
        <p:nvSpPr>
          <p:cNvPr id="18" name="QB_5_AN.38_1#e28a61572.blank?pid=76473c98c&amp;color=0,55,96&amp;vpa=24&amp;vtp=1&amp;bbb=1"/>
          <p:cNvSpPr/>
          <p:nvPr/>
        </p:nvSpPr>
        <p:spPr>
          <a:xfrm>
            <a:off x="3981926" y="3154680"/>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harmful</a:t>
            </a:r>
            <a:endParaRPr lang="en-US" altLang="zh-CN" dirty="0"/>
          </a:p>
        </p:txBody>
      </p:sp>
      <p:sp>
        <p:nvSpPr>
          <p:cNvPr id="19" name="QB_5_AN.39_1#e28a61572.blank?pid=76473c98c&amp;color=0,55,96&amp;vpa=25&amp;vtp=1&amp;bbb=1"/>
          <p:cNvSpPr/>
          <p:nvPr/>
        </p:nvSpPr>
        <p:spPr>
          <a:xfrm>
            <a:off x="6401276" y="3154680"/>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harmless</a:t>
            </a:r>
            <a:endParaRPr lang="en-US" altLang="zh-CN" dirty="0"/>
          </a:p>
        </p:txBody>
      </p:sp>
      <p:sp>
        <p:nvSpPr>
          <p:cNvPr id="21" name="QB_5_AN.41_1#e28a61572.blank?pid=76473c98c&amp;color=0,55,96&amp;vpa=26&amp;vtp=1&amp;bbb=1"/>
          <p:cNvSpPr/>
          <p:nvPr/>
        </p:nvSpPr>
        <p:spPr>
          <a:xfrm>
            <a:off x="806926" y="3561080"/>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despair</a:t>
            </a:r>
            <a:endParaRPr lang="en-US" altLang="zh-CN" dirty="0"/>
          </a:p>
        </p:txBody>
      </p:sp>
      <p:sp>
        <p:nvSpPr>
          <p:cNvPr id="22" name="QB_5_AN.42_1#e28a61572.blank?pid=76473c98c&amp;color=0,55,96&amp;vpa=27&amp;vtp=1&amp;bbb=1"/>
          <p:cNvSpPr/>
          <p:nvPr/>
        </p:nvSpPr>
        <p:spPr>
          <a:xfrm>
            <a:off x="4705826" y="3561080"/>
            <a:ext cx="1030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desperate</a:t>
            </a:r>
            <a:endParaRPr lang="en-US" altLang="zh-CN" dirty="0"/>
          </a:p>
        </p:txBody>
      </p:sp>
      <p:sp>
        <p:nvSpPr>
          <p:cNvPr id="23" name="QB_5_AN.43_1#e28a61572.blank?pid=76473c98c&amp;color=0,55,96&amp;vpa=28&amp;vtp=1&amp;bbb=1"/>
          <p:cNvSpPr/>
          <p:nvPr/>
        </p:nvSpPr>
        <p:spPr>
          <a:xfrm>
            <a:off x="8826975" y="35737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24" name="QB_5_AN.44_1#e28a61572.blank?pid=76473c98c&amp;color=0,55,96&amp;vpa=29&amp;vtp=1&amp;bbb=1"/>
          <p:cNvSpPr/>
          <p:nvPr/>
        </p:nvSpPr>
        <p:spPr>
          <a:xfrm>
            <a:off x="9322275" y="3561080"/>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despair</a:t>
            </a:r>
            <a:endParaRPr lang="en-US" altLang="zh-CN" dirty="0"/>
          </a:p>
        </p:txBody>
      </p:sp>
      <p:sp>
        <p:nvSpPr>
          <p:cNvPr id="26" name="QB_5_AN.46_1#e28a61572.blank?pid=76473c98c&amp;color=0,55,96&amp;vpa=30&amp;vtp=1&amp;bbb=1"/>
          <p:cNvSpPr/>
          <p:nvPr/>
        </p:nvSpPr>
        <p:spPr>
          <a:xfrm>
            <a:off x="794226" y="4411980"/>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flexible</a:t>
            </a:r>
            <a:endParaRPr lang="en-US" altLang="zh-CN" dirty="0"/>
          </a:p>
        </p:txBody>
      </p:sp>
      <p:sp>
        <p:nvSpPr>
          <p:cNvPr id="27" name="QB_5_AN.47_1#e28a61572.blank?pid=76473c98c&amp;color=0,55,96&amp;vpa=31&amp;vtp=1&amp;bbb=1"/>
          <p:cNvSpPr/>
          <p:nvPr/>
        </p:nvSpPr>
        <p:spPr>
          <a:xfrm>
            <a:off x="4559776" y="4399280"/>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flexibly</a:t>
            </a:r>
            <a:endParaRPr lang="en-US" altLang="zh-CN" dirty="0"/>
          </a:p>
        </p:txBody>
      </p:sp>
      <p:sp>
        <p:nvSpPr>
          <p:cNvPr id="28" name="QB_5_AN.48_1#e28a61572.blank?pid=76473c98c&amp;color=0,55,96&amp;vpa=32&amp;vtp=1&amp;bbb=1"/>
          <p:cNvSpPr/>
          <p:nvPr/>
        </p:nvSpPr>
        <p:spPr>
          <a:xfrm>
            <a:off x="7944325" y="4399280"/>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flexibility</a:t>
            </a:r>
            <a:endParaRPr lang="en-US" altLang="zh-CN" dirty="0"/>
          </a:p>
        </p:txBody>
      </p:sp>
      <p:sp>
        <p:nvSpPr>
          <p:cNvPr id="30" name="QB_5_AN.50_1#e28a61572.blank?pid=76473c98c&amp;color=0,55,96&amp;vpa=33&amp;vtp=1&amp;bbb=1"/>
          <p:cNvSpPr/>
          <p:nvPr/>
        </p:nvSpPr>
        <p:spPr>
          <a:xfrm>
            <a:off x="806926" y="4818380"/>
            <a:ext cx="484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trip</a:t>
            </a:r>
            <a:endParaRPr lang="en-US" altLang="zh-CN" dirty="0"/>
          </a:p>
        </p:txBody>
      </p:sp>
      <p:sp>
        <p:nvSpPr>
          <p:cNvPr id="31" name="QB_5_AN.51_1#e28a61572.blank?pid=76473c98c&amp;color=0,55,96&amp;vpa=34&amp;vtp=1&amp;bbb=1"/>
          <p:cNvSpPr/>
          <p:nvPr/>
        </p:nvSpPr>
        <p:spPr>
          <a:xfrm>
            <a:off x="1454626" y="4831080"/>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over</a:t>
            </a:r>
            <a:endParaRPr lang="en-US" altLang="zh-CN" dirty="0"/>
          </a:p>
        </p:txBody>
      </p:sp>
      <p:sp>
        <p:nvSpPr>
          <p:cNvPr id="33" name="QB_5_AN.53_1#e28a61572.blank?pid=76473c98c&amp;color=0,55,96&amp;vpa=35&amp;vtp=1"/>
          <p:cNvSpPr/>
          <p:nvPr/>
        </p:nvSpPr>
        <p:spPr>
          <a:xfrm>
            <a:off x="806926" y="5229225"/>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34" name="QB_5_AN.54_1#e28a61572.blank?pid=76473c98c&amp;color=0,55,96&amp;vpa=36&amp;vtp=1&amp;bbb=1"/>
          <p:cNvSpPr/>
          <p:nvPr/>
        </p:nvSpPr>
        <p:spPr>
          <a:xfrm>
            <a:off x="1251426" y="5216525"/>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great</a:t>
            </a:r>
            <a:endParaRPr lang="en-US" altLang="zh-CN" dirty="0"/>
          </a:p>
        </p:txBody>
      </p:sp>
      <p:sp>
        <p:nvSpPr>
          <p:cNvPr id="35" name="QB_5_AN.55_1#e28a61572.blank?pid=76473c98c&amp;color=0,55,96&amp;vpa=37&amp;vtp=1&amp;bbb=1"/>
          <p:cNvSpPr/>
          <p:nvPr/>
        </p:nvSpPr>
        <p:spPr>
          <a:xfrm>
            <a:off x="2038826" y="5229225"/>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deal</a:t>
            </a:r>
            <a:endParaRPr lang="en-US" altLang="zh-CN" dirty="0"/>
          </a:p>
        </p:txBody>
      </p:sp>
      <p:sp>
        <p:nvSpPr>
          <p:cNvPr id="36" name="QB_5_AN.56_1#e28a61572.blank?pid=76473c98c&amp;color=0,55,96&amp;vpa=38&amp;vtp=1&amp;bbb=1"/>
          <p:cNvSpPr/>
          <p:nvPr/>
        </p:nvSpPr>
        <p:spPr>
          <a:xfrm>
            <a:off x="2927826" y="522922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6">
                                            <p:bg/>
                                          </p:spTgt>
                                        </p:tgtEl>
                                        <p:attrNameLst>
                                          <p:attrName>style.visibility</p:attrName>
                                        </p:attrNameLst>
                                      </p:cBhvr>
                                      <p:to>
                                        <p:strVal val="visible"/>
                                      </p:to>
                                    </p:set>
                                    <p:animEffect transition="in" filter="fade">
                                      <p:cBhvr>
                                        <p:cTn id="143" dur="500"/>
                                        <p:tgtEl>
                                          <p:spTgt spid="26">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6">
                                            <p:txEl>
                                              <p:pRg st="0" end="0"/>
                                            </p:txEl>
                                          </p:spTgt>
                                        </p:tgtEl>
                                        <p:attrNameLst>
                                          <p:attrName>style.visibility</p:attrName>
                                        </p:attrNameLst>
                                      </p:cBhvr>
                                      <p:to>
                                        <p:strVal val="visible"/>
                                      </p:to>
                                    </p:set>
                                    <p:animEffect transition="in" filter="fade">
                                      <p:cBhvr>
                                        <p:cTn id="146" dur="500"/>
                                        <p:tgtEl>
                                          <p:spTgt spid="26">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7">
                                            <p:bg/>
                                          </p:spTgt>
                                        </p:tgtEl>
                                        <p:attrNameLst>
                                          <p:attrName>style.visibility</p:attrName>
                                        </p:attrNameLst>
                                      </p:cBhvr>
                                      <p:to>
                                        <p:strVal val="visible"/>
                                      </p:to>
                                    </p:set>
                                    <p:animEffect transition="in" filter="fade">
                                      <p:cBhvr>
                                        <p:cTn id="151" dur="500"/>
                                        <p:tgtEl>
                                          <p:spTgt spid="27">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7">
                                            <p:txEl>
                                              <p:pRg st="0" end="0"/>
                                            </p:txEl>
                                          </p:spTgt>
                                        </p:tgtEl>
                                        <p:attrNameLst>
                                          <p:attrName>style.visibility</p:attrName>
                                        </p:attrNameLst>
                                      </p:cBhvr>
                                      <p:to>
                                        <p:strVal val="visible"/>
                                      </p:to>
                                    </p:set>
                                    <p:animEffect transition="in" filter="fade">
                                      <p:cBhvr>
                                        <p:cTn id="154" dur="500"/>
                                        <p:tgtEl>
                                          <p:spTgt spid="27">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8">
                                            <p:bg/>
                                          </p:spTgt>
                                        </p:tgtEl>
                                        <p:attrNameLst>
                                          <p:attrName>style.visibility</p:attrName>
                                        </p:attrNameLst>
                                      </p:cBhvr>
                                      <p:to>
                                        <p:strVal val="visible"/>
                                      </p:to>
                                    </p:set>
                                    <p:animEffect transition="in" filter="fade">
                                      <p:cBhvr>
                                        <p:cTn id="159" dur="500"/>
                                        <p:tgtEl>
                                          <p:spTgt spid="28">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8">
                                            <p:txEl>
                                              <p:pRg st="0" end="0"/>
                                            </p:txEl>
                                          </p:spTgt>
                                        </p:tgtEl>
                                        <p:attrNameLst>
                                          <p:attrName>style.visibility</p:attrName>
                                        </p:attrNameLst>
                                      </p:cBhvr>
                                      <p:to>
                                        <p:strVal val="visible"/>
                                      </p:to>
                                    </p:set>
                                    <p:animEffect transition="in" filter="fade">
                                      <p:cBhvr>
                                        <p:cTn id="162" dur="500"/>
                                        <p:tgtEl>
                                          <p:spTgt spid="28">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30">
                                            <p:bg/>
                                          </p:spTgt>
                                        </p:tgtEl>
                                        <p:attrNameLst>
                                          <p:attrName>style.visibility</p:attrName>
                                        </p:attrNameLst>
                                      </p:cBhvr>
                                      <p:to>
                                        <p:strVal val="visible"/>
                                      </p:to>
                                    </p:set>
                                    <p:animEffect transition="in" filter="fade">
                                      <p:cBhvr>
                                        <p:cTn id="167" dur="500"/>
                                        <p:tgtEl>
                                          <p:spTgt spid="30">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30">
                                            <p:txEl>
                                              <p:pRg st="0" end="0"/>
                                            </p:txEl>
                                          </p:spTgt>
                                        </p:tgtEl>
                                        <p:attrNameLst>
                                          <p:attrName>style.visibility</p:attrName>
                                        </p:attrNameLst>
                                      </p:cBhvr>
                                      <p:to>
                                        <p:strVal val="visible"/>
                                      </p:to>
                                    </p:set>
                                    <p:animEffect transition="in" filter="fade">
                                      <p:cBhvr>
                                        <p:cTn id="170" dur="500"/>
                                        <p:tgtEl>
                                          <p:spTgt spid="30">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31">
                                            <p:bg/>
                                          </p:spTgt>
                                        </p:tgtEl>
                                        <p:attrNameLst>
                                          <p:attrName>style.visibility</p:attrName>
                                        </p:attrNameLst>
                                      </p:cBhvr>
                                      <p:to>
                                        <p:strVal val="visible"/>
                                      </p:to>
                                    </p:set>
                                    <p:animEffect transition="in" filter="fade">
                                      <p:cBhvr>
                                        <p:cTn id="175" dur="500"/>
                                        <p:tgtEl>
                                          <p:spTgt spid="31">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31">
                                            <p:txEl>
                                              <p:pRg st="0" end="0"/>
                                            </p:txEl>
                                          </p:spTgt>
                                        </p:tgtEl>
                                        <p:attrNameLst>
                                          <p:attrName>style.visibility</p:attrName>
                                        </p:attrNameLst>
                                      </p:cBhvr>
                                      <p:to>
                                        <p:strVal val="visible"/>
                                      </p:to>
                                    </p:set>
                                    <p:animEffect transition="in" filter="fade">
                                      <p:cBhvr>
                                        <p:cTn id="178" dur="500"/>
                                        <p:tgtEl>
                                          <p:spTgt spid="31">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3">
                                            <p:bg/>
                                          </p:spTgt>
                                        </p:tgtEl>
                                        <p:attrNameLst>
                                          <p:attrName>style.visibility</p:attrName>
                                        </p:attrNameLst>
                                      </p:cBhvr>
                                      <p:to>
                                        <p:strVal val="visible"/>
                                      </p:to>
                                    </p:set>
                                    <p:animEffect transition="in" filter="fade">
                                      <p:cBhvr>
                                        <p:cTn id="183" dur="500"/>
                                        <p:tgtEl>
                                          <p:spTgt spid="33">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3">
                                            <p:txEl>
                                              <p:pRg st="0" end="0"/>
                                            </p:txEl>
                                          </p:spTgt>
                                        </p:tgtEl>
                                        <p:attrNameLst>
                                          <p:attrName>style.visibility</p:attrName>
                                        </p:attrNameLst>
                                      </p:cBhvr>
                                      <p:to>
                                        <p:strVal val="visible"/>
                                      </p:to>
                                    </p:set>
                                    <p:animEffect transition="in" filter="fade">
                                      <p:cBhvr>
                                        <p:cTn id="186" dur="500"/>
                                        <p:tgtEl>
                                          <p:spTgt spid="33">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4">
                                            <p:bg/>
                                          </p:spTgt>
                                        </p:tgtEl>
                                        <p:attrNameLst>
                                          <p:attrName>style.visibility</p:attrName>
                                        </p:attrNameLst>
                                      </p:cBhvr>
                                      <p:to>
                                        <p:strVal val="visible"/>
                                      </p:to>
                                    </p:set>
                                    <p:animEffect transition="in" filter="fade">
                                      <p:cBhvr>
                                        <p:cTn id="191" dur="500"/>
                                        <p:tgtEl>
                                          <p:spTgt spid="34">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4">
                                            <p:txEl>
                                              <p:pRg st="0" end="0"/>
                                            </p:txEl>
                                          </p:spTgt>
                                        </p:tgtEl>
                                        <p:attrNameLst>
                                          <p:attrName>style.visibility</p:attrName>
                                        </p:attrNameLst>
                                      </p:cBhvr>
                                      <p:to>
                                        <p:strVal val="visible"/>
                                      </p:to>
                                    </p:set>
                                    <p:animEffect transition="in" filter="fade">
                                      <p:cBhvr>
                                        <p:cTn id="194" dur="500"/>
                                        <p:tgtEl>
                                          <p:spTgt spid="34">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5">
                                            <p:bg/>
                                          </p:spTgt>
                                        </p:tgtEl>
                                        <p:attrNameLst>
                                          <p:attrName>style.visibility</p:attrName>
                                        </p:attrNameLst>
                                      </p:cBhvr>
                                      <p:to>
                                        <p:strVal val="visible"/>
                                      </p:to>
                                    </p:set>
                                    <p:animEffect transition="in" filter="fade">
                                      <p:cBhvr>
                                        <p:cTn id="199" dur="500"/>
                                        <p:tgtEl>
                                          <p:spTgt spid="35">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5">
                                            <p:txEl>
                                              <p:pRg st="0" end="0"/>
                                            </p:txEl>
                                          </p:spTgt>
                                        </p:tgtEl>
                                        <p:attrNameLst>
                                          <p:attrName>style.visibility</p:attrName>
                                        </p:attrNameLst>
                                      </p:cBhvr>
                                      <p:to>
                                        <p:strVal val="visible"/>
                                      </p:to>
                                    </p:set>
                                    <p:animEffect transition="in" filter="fade">
                                      <p:cBhvr>
                                        <p:cTn id="202" dur="500"/>
                                        <p:tgtEl>
                                          <p:spTgt spid="35">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6">
                                            <p:bg/>
                                          </p:spTgt>
                                        </p:tgtEl>
                                        <p:attrNameLst>
                                          <p:attrName>style.visibility</p:attrName>
                                        </p:attrNameLst>
                                      </p:cBhvr>
                                      <p:to>
                                        <p:strVal val="visible"/>
                                      </p:to>
                                    </p:set>
                                    <p:animEffect transition="in" filter="fade">
                                      <p:cBhvr>
                                        <p:cTn id="207" dur="500"/>
                                        <p:tgtEl>
                                          <p:spTgt spid="36">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6">
                                            <p:txEl>
                                              <p:pRg st="0" end="0"/>
                                            </p:txEl>
                                          </p:spTgt>
                                        </p:tgtEl>
                                        <p:attrNameLst>
                                          <p:attrName>style.visibility</p:attrName>
                                        </p:attrNameLst>
                                      </p:cBhvr>
                                      <p:to>
                                        <p:strVal val="visible"/>
                                      </p:to>
                                    </p:set>
                                    <p:animEffect transition="in" filter="fade">
                                      <p:cBhvr>
                                        <p:cTn id="210"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8" grpId="0" build="p" animBg="1"/>
      <p:bldP spid="9" grpId="0" build="p" animBg="1"/>
      <p:bldP spid="11" grpId="0" build="p" animBg="1"/>
      <p:bldP spid="12" grpId="0" build="p" animBg="1"/>
      <p:bldP spid="13" grpId="0" build="p" animBg="1"/>
      <p:bldP spid="14" grpId="0" build="p" animBg="1"/>
      <p:bldP spid="15" grpId="0" build="p" animBg="1"/>
      <p:bldP spid="17" grpId="0" build="p" animBg="1"/>
      <p:bldP spid="18" grpId="0" build="p" animBg="1"/>
      <p:bldP spid="19" grpId="0" build="p" animBg="1"/>
      <p:bldP spid="21" grpId="0" build="p" animBg="1"/>
      <p:bldP spid="22" grpId="0" build="p" animBg="1"/>
      <p:bldP spid="23" grpId="0" build="p" animBg="1"/>
      <p:bldP spid="24" grpId="0" build="p" animBg="1"/>
      <p:bldP spid="26" grpId="0" build="p" animBg="1"/>
      <p:bldP spid="27" grpId="0" build="p" animBg="1"/>
      <p:bldP spid="28" grpId="0" build="p" animBg="1"/>
      <p:bldP spid="30" grpId="0" build="p" animBg="1"/>
      <p:bldP spid="31" grpId="0" build="p" animBg="1"/>
      <p:bldP spid="33" grpId="0" build="p" animBg="1"/>
      <p:bldP spid="34" grpId="0" build="p" animBg="1"/>
      <p:bldP spid="35" grpId="0" build="p" animBg="1"/>
      <p:bldP spid="3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624135db0?pid=3ae6ee1eb&amp;color=0,55,96&amp;vtp=1&amp;bt=1&amp;bbb=1"/>
          <p:cNvSpPr/>
          <p:nvPr/>
        </p:nvSpPr>
        <p:spPr>
          <a:xfrm>
            <a:off x="502920" y="1508760"/>
            <a:ext cx="10570464" cy="407924"/>
          </a:xfrm>
          <a:prstGeom prst="rect">
            <a:avLst/>
          </a:prstGeom>
          <a:noFill/>
          <a:ln/>
        </p:spPr>
        <p:txBody>
          <a:bodyPr wrap="none" lIns="0" tIns="0" rIns="0" bIns="0" rtlCol="0" anchor="t"/>
          <a:lstStyle/>
          <a:p>
            <a:pPr algn="l">
              <a:lnSpc>
                <a:spcPts val="34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9d0762f63?pid=624135db0&amp;color=0,55,96&amp;vtp=1&amp;bbb=1"/>
          <p:cNvSpPr/>
          <p:nvPr/>
        </p:nvSpPr>
        <p:spPr>
          <a:xfrm>
            <a:off x="502920" y="1964379"/>
            <a:ext cx="10570464" cy="647256"/>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She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picked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herself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limped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away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tears</a:t>
            </a:r>
            <a:r>
              <a:rPr lang="en-US" altLang="zh-CN" sz="1800" b="1" i="0" dirty="0">
                <a:solidFill>
                  <a:srgbClr val="003760"/>
                </a:solidFill>
                <a:latin typeface="Times New Roman" pitchFamily="34" charset="0"/>
                <a:ea typeface="微软雅黑" pitchFamily="34" charset="-122"/>
                <a:cs typeface="Times New Roman" pitchFamily="34" charset="-120"/>
              </a:rPr>
              <a:t>.她爬起来，</a:t>
            </a:r>
            <a:r>
              <a:rPr lang="en-US" altLang="zh-CN" sz="1800" b="1" i="0">
                <a:solidFill>
                  <a:srgbClr val="003760"/>
                </a:solidFill>
                <a:latin typeface="Times New Roman" pitchFamily="34" charset="0"/>
                <a:ea typeface="微软雅黑" pitchFamily="34" charset="-122"/>
                <a:cs typeface="Times New Roman" pitchFamily="34" charset="-120"/>
              </a:rPr>
              <a:t>一瘸一拐地哭着走了。</a:t>
            </a:r>
          </a:p>
          <a:p>
            <a:pPr marL="0" marR="0" lvl="0" indent="0" algn="r" defTabSz="914400" rtl="0" eaLnBrk="1" fontAlgn="auto" latinLnBrk="0" hangingPunct="1">
              <a:lnSpc>
                <a:spcPts val="27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教材P20</a:t>
            </a:r>
            <a:endParaRPr lang="en-US" altLang="zh-CN" sz="1800" dirty="0"/>
          </a:p>
        </p:txBody>
      </p:sp>
      <p:pic>
        <p:nvPicPr>
          <p:cNvPr id="4" name="P_5_BD#9d0762f63?pid=624135db0&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227714"/>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8d79a38a5?pid=624135db0&amp;color=0,55,96&amp;vtp=1&amp;bbb=1"/>
          <p:cNvSpPr/>
          <p:nvPr/>
        </p:nvSpPr>
        <p:spPr>
          <a:xfrm>
            <a:off x="502920" y="2657094"/>
            <a:ext cx="10570464" cy="370142"/>
          </a:xfrm>
          <a:prstGeom prst="rect">
            <a:avLst/>
          </a:prstGeom>
          <a:noFill/>
          <a:ln/>
        </p:spPr>
        <p:txBody>
          <a:bodyPr wrap="none" lIns="0" tIns="0" rIns="0" bIns="0" rtlCol="0" anchor="t"/>
          <a:lstStyle/>
          <a:p>
            <a:pPr algn="l">
              <a:lnSpc>
                <a:spcPts val="31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tear</a:t>
            </a:r>
            <a:endParaRPr lang="en-US" altLang="zh-CN" sz="2200" dirty="0"/>
          </a:p>
        </p:txBody>
      </p:sp>
      <mc:AlternateContent xmlns:mc="http://schemas.openxmlformats.org/markup-compatibility/2006">
        <mc:Choice xmlns:a14="http://schemas.microsoft.com/office/drawing/2010/main" Requires="a14">
          <p:sp>
            <p:nvSpPr>
              <p:cNvPr id="7" name="P_6#ff2bde8eb?sp=1&amp;pid=8d79a38a5&amp;color=0,55,96&amp;vtp=1&amp;bbb=1"/>
              <p:cNvSpPr/>
              <p:nvPr/>
            </p:nvSpPr>
            <p:spPr>
              <a:xfrm>
                <a:off x="502920" y="3074113"/>
                <a:ext cx="10570464" cy="2975356"/>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n</a:t>
                </a:r>
                <a:r>
                  <a:rPr lang="en-US" altLang="zh-CN" sz="1800" b="1" i="0" dirty="0">
                    <a:solidFill>
                      <a:srgbClr val="003760"/>
                    </a:solidFill>
                    <a:latin typeface="Times New Roman" pitchFamily="34" charset="0"/>
                    <a:ea typeface="微软雅黑" pitchFamily="34" charset="-122"/>
                    <a:cs typeface="Times New Roman" pitchFamily="34" charset="-120"/>
                  </a:rPr>
                  <a:t>.［常</a:t>
                </a:r>
                <a:r>
                  <a:rPr lang="en-US" altLang="zh-CN" sz="1800" b="1" i="1" dirty="0">
                    <a:solidFill>
                      <a:srgbClr val="003760"/>
                    </a:solidFill>
                    <a:latin typeface="Times New Roman" pitchFamily="34" charset="0"/>
                    <a:ea typeface="微软雅黑" pitchFamily="34" charset="-122"/>
                    <a:cs typeface="Times New Roman" pitchFamily="34" charset="-120"/>
                  </a:rPr>
                  <a:t>pl</a:t>
                </a:r>
                <a:r>
                  <a:rPr lang="en-US" altLang="zh-CN" sz="1800" b="1" i="0" dirty="0">
                    <a:solidFill>
                      <a:srgbClr val="003760"/>
                    </a:solidFill>
                    <a:latin typeface="Times New Roman" pitchFamily="34" charset="0"/>
                    <a:ea typeface="微软雅黑" pitchFamily="34" charset="-122"/>
                    <a:cs typeface="Times New Roman" pitchFamily="34" charset="-120"/>
                  </a:rPr>
                  <a:t>.］眼泪</a:t>
                </a:r>
                <a:r>
                  <a:rPr lang="en-US" altLang="zh-CN" sz="1800" b="1" i="0">
                    <a:solidFill>
                      <a:srgbClr val="003760"/>
                    </a:solidFill>
                    <a:latin typeface="Times New Roman" pitchFamily="34" charset="0"/>
                    <a:ea typeface="微软雅黑" pitchFamily="34" charset="-122"/>
                    <a:cs typeface="Times New Roman" pitchFamily="34" charset="-120"/>
                  </a:rPr>
                  <a:t>；泪水</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流着泪；含着泪</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burst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tears=burst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crying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突然大哭起来</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tears=hold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tears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抑制住泪水；强忍住泪水</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reduced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tears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某人落泪</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mother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burst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tears</a:t>
                </a:r>
                <a:r>
                  <a:rPr kumimoji="0" lang="en-US" altLang="zh-CN" sz="100" b="0" i="0" u="sng"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00" b="0" i="0" u="sng"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moment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heard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news.</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这位母亲一听到这个消息就大哭起来</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boy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struggled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old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tears</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这个男孩拼命忍住泪水</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saw</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mists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rising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river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soft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clouds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surrounding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mountain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tops,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reduced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tears</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当他看到从江面上升起的薄雾和环绕山顶的轻柔的云时</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他泪流满面</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Ⅲ</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a:t>
                </a: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m&gt;</a:t>
                </a:r>
                <a:endParaRPr lang="en-US" altLang="zh-CN" sz="1800" dirty="0"/>
              </a:p>
            </p:txBody>
          </p:sp>
        </mc:Choice>
        <mc:Fallback>
          <p:sp>
            <p:nvSpPr>
              <p:cNvPr id="7" name="P_6#ff2bde8eb?sp=1&amp;pid=8d79a38a5&amp;color=0,55,96&amp;vtp=1&amp;bbb=1"/>
              <p:cNvSpPr>
                <a:spLocks noRot="1" noChangeAspect="1" noMove="1" noResize="1" noEditPoints="1" noAdjustHandles="1" noChangeArrowheads="1" noChangeShapeType="1" noTextEdit="1"/>
              </p:cNvSpPr>
              <p:nvPr/>
            </p:nvSpPr>
            <p:spPr>
              <a:xfrm>
                <a:off x="502920" y="3074113"/>
                <a:ext cx="10570464" cy="2975356"/>
              </a:xfrm>
              <a:prstGeom prst="rect">
                <a:avLst/>
              </a:prstGeom>
              <a:blipFill>
                <a:blip r:embed="rId4"/>
                <a:stretch>
                  <a:fillRect l="-1384" t="-1639" b="-4098"/>
                </a:stretch>
              </a:blipFill>
              <a:ln/>
            </p:spPr>
            <p:txBody>
              <a:bodyPr/>
              <a:lstStyle/>
              <a:p>
                <a:r>
                  <a:rPr lang="zh-CN" altLang="en-US">
                    <a:noFill/>
                  </a:rPr>
                  <a:t> </a:t>
                </a:r>
              </a:p>
            </p:txBody>
          </p:sp>
        </mc:Fallback>
      </mc:AlternateContent>
      <p:pic>
        <p:nvPicPr>
          <p:cNvPr id="8" name="P_6_BD#ff2bde8eb?pid=8d79a38a5&amp;color=0,55,96&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3426157"/>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P_6#ff2bde8eb?sp=1&amp;pid=8d79a38a5&amp;color=0,55,96&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②</a:t>
            </a:r>
            <a:r>
              <a:rPr lang="en-US" altLang="zh-CN" sz="1800" b="1" i="1" dirty="0">
                <a:solidFill>
                  <a:srgbClr val="003760"/>
                </a:solidFill>
                <a:latin typeface="Times New Roman" pitchFamily="34" charset="0"/>
                <a:ea typeface="微软雅黑" pitchFamily="34" charset="-122"/>
                <a:cs typeface="Times New Roman" pitchFamily="34" charset="-120"/>
              </a:rPr>
              <a:t>v</a:t>
            </a:r>
            <a:r>
              <a:rPr lang="en-US" altLang="zh-CN" sz="1800" b="1" i="0" dirty="0">
                <a:solidFill>
                  <a:srgbClr val="003760"/>
                </a:solidFill>
                <a:latin typeface="Times New Roman" pitchFamily="34" charset="0"/>
                <a:ea typeface="微软雅黑" pitchFamily="34" charset="-122"/>
                <a:cs typeface="Times New Roman" pitchFamily="34" charset="-120"/>
              </a:rPr>
              <a:t>.（tore,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torn）撕裂；撕破；撕掉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calendar,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shortened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每当我们从</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日历上撕下一页</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就意味着我们的生命又减少了一天</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撕碎；撕毁；使分裂；使分崩离析；彻底打败</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拆毁；拆除（建筑物、墙等）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撕碎</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revolution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families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apart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战争和革命已经导致许多家庭支离破碎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buildings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decades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skyscrapers.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在过去的几十年里他</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们匆忙拆毁了很多旧建筑来建造摩天大楼</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letter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他一看完信就把它撕碎了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6_BD#ff2bde8eb?pid=8d79a38a5&amp;color=0,55,96&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8231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2122</Words>
  <Application>Microsoft Office PowerPoint</Application>
  <PresentationFormat>宽屏</PresentationFormat>
  <Paragraphs>285</Paragraphs>
  <Slides>30</Slides>
  <Notes>30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2024-10-10T04:35:13Z</dcterms:created>
  <dcterms:modified xsi:type="dcterms:W3CDTF">2024-10-10T05:51:38Z</dcterms:modified>
  <cp:category/>
  <cp:contentStatus/>
</cp:coreProperties>
</file>